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8" r:id="rId4"/>
    <p:sldId id="269" r:id="rId5"/>
    <p:sldId id="282" r:id="rId6"/>
    <p:sldId id="281" r:id="rId7"/>
    <p:sldId id="278" r:id="rId8"/>
    <p:sldId id="259" r:id="rId9"/>
    <p:sldId id="285" r:id="rId10"/>
    <p:sldId id="284" r:id="rId11"/>
    <p:sldId id="271" r:id="rId12"/>
    <p:sldId id="261" r:id="rId13"/>
    <p:sldId id="287" r:id="rId14"/>
    <p:sldId id="286" r:id="rId15"/>
    <p:sldId id="272" r:id="rId16"/>
    <p:sldId id="273" r:id="rId17"/>
    <p:sldId id="276" r:id="rId18"/>
    <p:sldId id="274" r:id="rId19"/>
    <p:sldId id="275" r:id="rId20"/>
    <p:sldId id="277" r:id="rId21"/>
    <p:sldId id="264" r:id="rId22"/>
    <p:sldId id="265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1253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DAC8D-C52F-495A-8994-8C3AAD496A8C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DB10-B45B-4BF0-968A-B2A3DB2A4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DB10-B45B-4BF0-968A-B2A3DB2A48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9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is all non-adaptive</a:t>
            </a:r>
          </a:p>
          <a:p>
            <a:endParaRPr lang="en-US" dirty="0" smtClean="0"/>
          </a:p>
          <a:p>
            <a:r>
              <a:rPr lang="en-US" dirty="0" smtClean="0"/>
              <a:t>n</a:t>
            </a:r>
            <a:r>
              <a:rPr lang="en-US" baseline="0" dirty="0" smtClean="0"/>
              <a:t> = 32; </a:t>
            </a:r>
            <a:r>
              <a:rPr lang="en-US" dirty="0" smtClean="0"/>
              <a:t>eps = 0.03;</a:t>
            </a:r>
            <a:r>
              <a:rPr lang="en-US" baseline="0" dirty="0" smtClean="0"/>
              <a:t> </a:t>
            </a:r>
            <a:r>
              <a:rPr lang="en-US" dirty="0" smtClean="0"/>
              <a:t>p1 = (1/n) * ones(1, n); figure(1); bar(p1,1); axis([0.5 n + 0.5 0 (1/n +</a:t>
            </a:r>
            <a:r>
              <a:rPr lang="en-US" baseline="0" dirty="0" smtClean="0"/>
              <a:t> eps)</a:t>
            </a:r>
            <a:r>
              <a:rPr lang="en-US" dirty="0" smtClean="0"/>
              <a:t>]);</a:t>
            </a:r>
          </a:p>
          <a:p>
            <a:r>
              <a:rPr lang="en-US" dirty="0" smtClean="0"/>
              <a:t>p2 = p1 + eps * [1</a:t>
            </a:r>
            <a:r>
              <a:rPr lang="en-US" baseline="0" dirty="0" smtClean="0"/>
              <a:t> (1/(n-1))*ones(1,n-1)]</a:t>
            </a:r>
            <a:r>
              <a:rPr lang="en-US" dirty="0" smtClean="0"/>
              <a:t>; figure(2); bar(p2,1); axis([0.5 n + 0.5 0 (1/n +</a:t>
            </a:r>
            <a:r>
              <a:rPr lang="en-US" baseline="0" dirty="0" smtClean="0"/>
              <a:t> eps)</a:t>
            </a:r>
            <a:r>
              <a:rPr lang="en-US" dirty="0" smtClean="0"/>
              <a:t>]);</a:t>
            </a:r>
          </a:p>
          <a:p>
            <a:r>
              <a:rPr lang="en-US" dirty="0" smtClean="0"/>
              <a:t>p3 = p1 + (2*eps/n)*repmat([1 -1], 1, n/2); figure(3)</a:t>
            </a:r>
            <a:r>
              <a:rPr lang="en-US" baseline="0" dirty="0" smtClean="0"/>
              <a:t>; </a:t>
            </a:r>
            <a:r>
              <a:rPr lang="en-US" dirty="0" smtClean="0"/>
              <a:t>bar(p3,1); axis([0.5 n + 0.5 0 (1/n +</a:t>
            </a:r>
            <a:r>
              <a:rPr lang="en-US" baseline="0" dirty="0" smtClean="0"/>
              <a:t> eps)</a:t>
            </a:r>
            <a:r>
              <a:rPr lang="en-US" dirty="0" smtClean="0"/>
              <a:t>]);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DB10-B45B-4BF0-968A-B2A3DB2A48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DB10-B45B-4BF0-968A-B2A3DB2A48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8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3F44-C689-432F-BC6A-BF85E3CE4F64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5D4A-4F0E-4508-AA0B-D351E05D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0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3F44-C689-432F-BC6A-BF85E3CE4F64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5D4A-4F0E-4508-AA0B-D351E05D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7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3F44-C689-432F-BC6A-BF85E3CE4F64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5D4A-4F0E-4508-AA0B-D351E05D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9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3F44-C689-432F-BC6A-BF85E3CE4F64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5D4A-4F0E-4508-AA0B-D351E05D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3F44-C689-432F-BC6A-BF85E3CE4F64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5D4A-4F0E-4508-AA0B-D351E05D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9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3F44-C689-432F-BC6A-BF85E3CE4F64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5D4A-4F0E-4508-AA0B-D351E05D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3F44-C689-432F-BC6A-BF85E3CE4F64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5D4A-4F0E-4508-AA0B-D351E05D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3F44-C689-432F-BC6A-BF85E3CE4F64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5D4A-4F0E-4508-AA0B-D351E05D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3F44-C689-432F-BC6A-BF85E3CE4F64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5D4A-4F0E-4508-AA0B-D351E05D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6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3F44-C689-432F-BC6A-BF85E3CE4F64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5D4A-4F0E-4508-AA0B-D351E05D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3F44-C689-432F-BC6A-BF85E3CE4F64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5D4A-4F0E-4508-AA0B-D351E05D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8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3F44-C689-432F-BC6A-BF85E3CE4F64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5D4A-4F0E-4508-AA0B-D351E05D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ANACONDA: A Non-Adaptive CONDitional Sampling Algorithm for Distribution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32145"/>
          </a:xfrm>
        </p:spPr>
        <p:txBody>
          <a:bodyPr>
            <a:normAutofit/>
          </a:bodyPr>
          <a:lstStyle/>
          <a:p>
            <a:r>
              <a:rPr lang="en-US" dirty="0" smtClean="0"/>
              <a:t>Gautam Kamath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Simons Institute  University of Waterloo</a:t>
            </a:r>
          </a:p>
          <a:p>
            <a:r>
              <a:rPr lang="en-US" dirty="0" smtClean="0"/>
              <a:t>ACM-SIAM Symposium on Discrete Algorithms (SODA 2019)</a:t>
            </a:r>
          </a:p>
          <a:p>
            <a:r>
              <a:rPr lang="en-US" dirty="0" smtClean="0"/>
              <a:t>January 6,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51" y="4892855"/>
            <a:ext cx="1905000" cy="1905000"/>
          </a:xfrm>
          <a:prstGeom prst="rect">
            <a:avLst/>
          </a:prstGeom>
        </p:spPr>
      </p:pic>
      <p:pic>
        <p:nvPicPr>
          <p:cNvPr id="1026" name="Picture 2" descr="https://kids.sandiegozoo.org/sites/default/files/2017-06/anaconda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1" y="5067071"/>
            <a:ext cx="2112055" cy="17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6186" y="5822334"/>
            <a:ext cx="1679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Joint work with </a:t>
            </a:r>
          </a:p>
          <a:p>
            <a:pPr algn="ctr"/>
            <a:r>
              <a:rPr lang="en-US" dirty="0" smtClean="0"/>
              <a:t>Christos Tzamos</a:t>
            </a:r>
          </a:p>
          <a:p>
            <a:pPr algn="ctr"/>
            <a:r>
              <a:rPr lang="en-US" dirty="0" smtClean="0"/>
              <a:t>(UW Madison)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691031" y="6107607"/>
            <a:ext cx="1447509" cy="352784"/>
          </a:xfrm>
          <a:prstGeom prst="wedgeEllipseCallout">
            <a:avLst>
              <a:gd name="adj1" fmla="val -106672"/>
              <a:gd name="adj2" fmla="val 644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ChrHISSSSStos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Testing with Conditional Samples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30788248"/>
                  </p:ext>
                </p:extLst>
              </p:nvPr>
            </p:nvGraphicFramePr>
            <p:xfrm>
              <a:off x="838200" y="1825625"/>
              <a:ext cx="10515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(1/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[4]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(1/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[5]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4/3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30788248"/>
                  </p:ext>
                </p:extLst>
              </p:nvPr>
            </p:nvGraphicFramePr>
            <p:xfrm>
              <a:off x="838200" y="1825625"/>
              <a:ext cx="10515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104918" r="-201160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4918" r="-100694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204918" r="-201160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4918" r="-100694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304918" r="-201160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914400" y="5389123"/>
            <a:ext cx="604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[4] Canonne, Ron, Servedio, SODA 2014</a:t>
            </a:r>
          </a:p>
          <a:p>
            <a:r>
              <a:rPr lang="en-US" dirty="0" smtClean="0"/>
              <a:t>[5] Falahatgar, Jafarpour, Orlitsky, Pichapati, Suresh, COLT 2015</a:t>
            </a:r>
          </a:p>
        </p:txBody>
      </p:sp>
    </p:spTree>
    <p:extLst>
      <p:ext uri="{BB962C8B-B14F-4D97-AF65-F5344CB8AC3E}">
        <p14:creationId xmlns:p14="http://schemas.microsoft.com/office/powerpoint/2010/main" val="30299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Testing with Conditional Samples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8620461"/>
                  </p:ext>
                </p:extLst>
              </p:nvPr>
            </p:nvGraphicFramePr>
            <p:xfrm>
              <a:off x="838200" y="1825625"/>
              <a:ext cx="10515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(1/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[4]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(1/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[5]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4/3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7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1700" b="0" i="0" smtClean="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</a:rPr>
                                        <m:t>(1)</m:t>
                                      </m:r>
                                    </m:sup>
                                  </m:sSup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1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7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func>
                            </m:oMath>
                          </a14:m>
                          <a:r>
                            <a:rPr lang="en-US" sz="1700" dirty="0" smtClean="0"/>
                            <a:t> [5,6]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8620461"/>
                  </p:ext>
                </p:extLst>
              </p:nvPr>
            </p:nvGraphicFramePr>
            <p:xfrm>
              <a:off x="838200" y="1825625"/>
              <a:ext cx="10515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104918" r="-201160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4918" r="-100694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204918" r="-201160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4918" r="-100694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304918" r="-201160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4918" r="-100694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914400" y="5389123"/>
            <a:ext cx="6049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[4] Canonne, Ron, Servedio, SODA 2014</a:t>
            </a:r>
          </a:p>
          <a:p>
            <a:r>
              <a:rPr lang="en-US" dirty="0" smtClean="0"/>
              <a:t>[5] Falahatgar, Jafarpour, Orlitsky, Pichapati, Suresh, COLT 2015</a:t>
            </a:r>
          </a:p>
          <a:p>
            <a:r>
              <a:rPr lang="en-US" dirty="0" smtClean="0"/>
              <a:t>[6] Acharya, Canonne, K., RANDOM 2015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199" y="3686783"/>
                <a:ext cx="9696855" cy="1648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Uniformity and identity testing become very cheap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 smtClean="0"/>
                  <a:t>Lose dependence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Equivalence is qualitatively different: doubly-logarithmic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b="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UB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 smtClean="0"/>
                  <a:t> [5], LB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sz="2400" b="0" dirty="0" smtClean="0"/>
                  <a:t> [6]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686783"/>
                <a:ext cx="9696855" cy="1648400"/>
              </a:xfrm>
              <a:prstGeom prst="rect">
                <a:avLst/>
              </a:prstGeom>
              <a:blipFill>
                <a:blip r:embed="rId3"/>
                <a:stretch>
                  <a:fillRect l="-817" t="-296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4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Adaptivity?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COND: adaptive CONDitional queries</a:t>
                </a:r>
              </a:p>
              <a:p>
                <a:pPr lvl="1"/>
                <a:r>
                  <a:rPr lang="en-US" dirty="0" smtClean="0"/>
                  <a:t>Algorithm submits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observes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, submits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observes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, etc.</a:t>
                </a:r>
              </a:p>
              <a:p>
                <a:r>
                  <a:rPr lang="en-US" dirty="0" smtClean="0"/>
                  <a:t>How much power is due to adaptivity?</a:t>
                </a:r>
              </a:p>
              <a:p>
                <a:r>
                  <a:rPr lang="en-US" dirty="0" smtClean="0"/>
                  <a:t>NACOND: Non-Adaptive CONDitional queries</a:t>
                </a:r>
              </a:p>
              <a:p>
                <a:pPr lvl="1"/>
                <a:r>
                  <a:rPr lang="en-US" dirty="0" smtClean="0"/>
                  <a:t>Algorithm submits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 then observes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)∼(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2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known about NACOND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36087585"/>
                  </p:ext>
                </p:extLst>
              </p:nvPr>
            </p:nvGraphicFramePr>
            <p:xfrm>
              <a:off x="838200" y="1825625"/>
              <a:ext cx="10515600" cy="2199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NACOND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,1/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r>
                            <a:rPr lang="en-US" sz="1700" dirty="0" smtClean="0"/>
                            <a:t> [7]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[6]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 smtClean="0"/>
                        </a:p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4/3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 smtClean="0"/>
                        </a:p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36087585"/>
                  </p:ext>
                </p:extLst>
              </p:nvPr>
            </p:nvGraphicFramePr>
            <p:xfrm>
              <a:off x="838200" y="1825625"/>
              <a:ext cx="10515600" cy="2199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NACOND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64000" r="-201160" b="-2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4000" r="-100694" b="-2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96" t="-64000" r="-928" b="-20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162376" r="-201160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62376" r="-100694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 smtClean="0"/>
                        </a:p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265000" r="-20116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65000" r="-10069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 smtClean="0"/>
                        </a:p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244403" y="5861075"/>
            <a:ext cx="5347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[6] Acharya, Canonne, K., RANDOM 2015</a:t>
            </a:r>
          </a:p>
          <a:p>
            <a:r>
              <a:rPr lang="en-US" dirty="0" smtClean="0"/>
              <a:t>[7] Chakraborty, Fischer, Goldhirsh, Matsliah, ITCS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known about NACOND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2389776"/>
                  </p:ext>
                </p:extLst>
              </p:nvPr>
            </p:nvGraphicFramePr>
            <p:xfrm>
              <a:off x="838200" y="1825625"/>
              <a:ext cx="10515600" cy="2199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NACOND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,1/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r>
                            <a:rPr lang="en-US" sz="1700" dirty="0" smtClean="0"/>
                            <a:t> [7]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[6]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,1/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r>
                            <a:rPr lang="en-US" sz="1700" dirty="0" smtClean="0"/>
                            <a:t> [7]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4/3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 smtClean="0"/>
                        </a:p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2389776"/>
                  </p:ext>
                </p:extLst>
              </p:nvPr>
            </p:nvGraphicFramePr>
            <p:xfrm>
              <a:off x="838200" y="1825625"/>
              <a:ext cx="10515600" cy="2199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NACOND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64000" r="-201160" b="-2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4000" r="-100694" b="-2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96" t="-64000" r="-928" b="-20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162376" r="-201160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62376" r="-100694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96" t="-162376" r="-928" b="-100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265000" r="-20116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65000" r="-10069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 smtClean="0"/>
                        </a:p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244403" y="5861075"/>
            <a:ext cx="5347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[6] Acharya, Canonne, K., RANDOM 2015</a:t>
            </a:r>
          </a:p>
          <a:p>
            <a:r>
              <a:rPr lang="en-US" dirty="0" smtClean="0"/>
              <a:t>[7] Chakraborty, Fischer, Goldhirsh, Matsliah, ITCS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known about NACOND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7773815"/>
                  </p:ext>
                </p:extLst>
              </p:nvPr>
            </p:nvGraphicFramePr>
            <p:xfrm>
              <a:off x="838200" y="1825625"/>
              <a:ext cx="10515600" cy="220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NACOND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,1/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r>
                            <a:rPr lang="en-US" sz="1700" dirty="0" smtClean="0"/>
                            <a:t> [7]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[6]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,1/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r>
                            <a:rPr lang="en-US" sz="1700" dirty="0" smtClean="0"/>
                            <a:t> [7]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4/3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4/3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sz="170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7773815"/>
                  </p:ext>
                </p:extLst>
              </p:nvPr>
            </p:nvGraphicFramePr>
            <p:xfrm>
              <a:off x="838200" y="1825625"/>
              <a:ext cx="10515600" cy="220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NACOND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64000" r="-20116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4000" r="-100694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96" t="-64000" r="-928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164000" r="-201160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64000" r="-100694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96" t="-164000" r="-928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6192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258824" r="-201160" b="-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58824" r="-100694" b="-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96" t="-258824" r="-928" b="-7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244403" y="5861075"/>
            <a:ext cx="5347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[6] Acharya, Canonne, K., RANDOM 2015</a:t>
            </a:r>
          </a:p>
          <a:p>
            <a:r>
              <a:rPr lang="en-US" dirty="0" smtClean="0"/>
              <a:t>[7] Chakraborty, Fischer, Goldhirsh, Matsliah, ITCS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169854"/>
            <a:ext cx="72023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Uniformity and identity are between SAMP and COND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Polylogarithmic, versus polynomial and constant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Complexity of equivalence testing was wide open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Should it be polynomial or polylogarithmic?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37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6236615"/>
                  </p:ext>
                </p:extLst>
              </p:nvPr>
            </p:nvGraphicFramePr>
            <p:xfrm>
              <a:off x="838200" y="1825625"/>
              <a:ext cx="10515600" cy="26310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NACOND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700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700" dirty="0" smtClean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sz="17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700" b="0" i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7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700" dirty="0" smtClean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4/3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sz="17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700" b="0" i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7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700" dirty="0" smtClean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6236615"/>
                  </p:ext>
                </p:extLst>
              </p:nvPr>
            </p:nvGraphicFramePr>
            <p:xfrm>
              <a:off x="838200" y="1825625"/>
              <a:ext cx="10515600" cy="26310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NACOND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7382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52459" r="-201160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2459" r="-100694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96" t="-52459" r="-928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760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148800" r="-201160" b="-10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48800" r="-100694" b="-10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96" t="-148800" r="-928" b="-106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760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248800" r="-201160" b="-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48800" r="-100694" b="-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96" t="-248800" r="-928" b="-6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4591621"/>
                <a:ext cx="912070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Equivalence testing is polylogarithmic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Nearly-optimal algorithm for testing uniformity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Identity testing is via reduction from uniformity [CFGM’13]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Simple to describe and intuitive algorithm for uniformity, equivalence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91621"/>
                <a:ext cx="9120702" cy="1569660"/>
              </a:xfrm>
              <a:prstGeom prst="rect">
                <a:avLst/>
              </a:prstGeom>
              <a:blipFill>
                <a:blip r:embed="rId3"/>
                <a:stretch>
                  <a:fillRect l="-936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1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26310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NACOND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700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700" dirty="0" smtClean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sz="17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700" b="0" i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7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700" dirty="0" smtClean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4/3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1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sz="17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700" b="0" i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7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700" dirty="0" smtClean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26310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NACOND</a:t>
                          </a: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7382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52459" r="-201160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2459" r="-100694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96" t="-52459" r="-928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760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148800" r="-201160" b="-10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48800" r="-100694" b="-10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96" t="-148800" r="-928" b="-106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760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248800" r="-201160" b="-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48800" r="-100694" b="-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96" t="-248800" r="-928" b="-6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4591621"/>
                <a:ext cx="934480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Equivalence testing is polylogarithmic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 smtClean="0"/>
                  <a:t>Nearly-optimal algorithm for testing uniformity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Identity testing is via reduction from uniformity [CFGM’13]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 smtClean="0"/>
                  <a:t>Simple to describe and intuitive algorithm for uniformity, equivalence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91621"/>
                <a:ext cx="9344802" cy="1569660"/>
              </a:xfrm>
              <a:prstGeom prst="rect">
                <a:avLst/>
              </a:prstGeom>
              <a:blipFill>
                <a:blip r:embed="rId3"/>
                <a:stretch>
                  <a:fillRect l="-914" t="-3101" r="-65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3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Uniformity Testing: Two Simple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Error is a single spike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b="0" dirty="0" smtClean="0"/>
                  <a:t>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samples: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2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Uniformity Testing: Two Simple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Error is a spread uniformly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(1±2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W.c.p, pick opposite signs: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samples: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199"/>
          </a:xfrm>
        </p:spPr>
      </p:pic>
    </p:spTree>
    <p:extLst>
      <p:ext uri="{BB962C8B-B14F-4D97-AF65-F5344CB8AC3E}">
        <p14:creationId xmlns:p14="http://schemas.microsoft.com/office/powerpoint/2010/main" val="41830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Property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 smtClean="0"/>
                  <a:t>Given samples from a distribution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 smtClean="0"/>
                  <a:t>, does it satisfy some property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/>
                  <a:t>, or is it far from all distributions which do?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7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observations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Choose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the appropriate size</a:t>
                </a:r>
              </a:p>
              <a:p>
                <a:pPr lvl="1"/>
                <a:r>
                  <a:rPr lang="en-US" dirty="0" smtClean="0"/>
                  <a:t>Randomly, in general</a:t>
                </a:r>
              </a:p>
              <a:p>
                <a:r>
                  <a:rPr lang="en-US" dirty="0" smtClean="0"/>
                  <a:t>With reasonable probability, one element will “stick out”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≫1/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NACOND queries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By DKW inequality, empirical probabilities are off by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Reduced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</m:oMath>
                </a14:m>
                <a:r>
                  <a:rPr lang="en-US" dirty="0" smtClean="0"/>
                  <a:t>-testing (expensive)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-testing (cheap)</a:t>
                </a:r>
              </a:p>
              <a:p>
                <a:r>
                  <a:rPr lang="en-US" dirty="0" smtClean="0"/>
                  <a:t>What is the appropriate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Guess!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1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ANACONDA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(NACOND oracle or explicit description),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, a random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 2, 4,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a random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Repeatedly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≫0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If so, output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Repeat 1,2,3 several times</a:t>
                </a:r>
              </a:p>
              <a:p>
                <a:r>
                  <a:rPr lang="en-US" dirty="0" smtClean="0"/>
                  <a:t>Non-adaptive</a:t>
                </a:r>
              </a:p>
              <a:p>
                <a:r>
                  <a:rPr lang="en-US" dirty="0" smtClean="0"/>
                  <a:t>Same algorithm works for uniformity, equivalence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7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40" y="3726357"/>
            <a:ext cx="3631829" cy="2723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Uniformity Testing Analysis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21164"/>
              </a:xfrm>
            </p:spPr>
            <p:txBody>
              <a:bodyPr/>
              <a:lstStyle/>
              <a:p>
                <a:r>
                  <a:rPr lang="en-US" dirty="0" smtClean="0"/>
                  <a:t>Key lemma: With reasonable probability (over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),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“If two vectors are far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a random set is likely to witness a relatively large distance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”</a:t>
                </a:r>
              </a:p>
              <a:p>
                <a:r>
                  <a:rPr lang="en-US" dirty="0" smtClean="0"/>
                  <a:t>If many small discrepancies (“small witness set”):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, good prob. of biases which are oppositely signed and suff. large</a:t>
                </a:r>
              </a:p>
              <a:p>
                <a:r>
                  <a:rPr lang="en-US" dirty="0" smtClean="0"/>
                  <a:t>If not many small discrepancies (“large witness set”):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w.p.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(counting argument)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by Markov’s inequality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21164"/>
              </a:xfrm>
              <a:blipFill>
                <a:blip r:embed="rId3"/>
                <a:stretch>
                  <a:fillRect l="-1043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0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first polylogarithmic non-adaptive algorithm for equivalence</a:t>
                </a:r>
              </a:p>
              <a:p>
                <a:r>
                  <a:rPr lang="en-US" dirty="0" smtClean="0"/>
                  <a:t>Near-optimal algorithm for uniformity, better algorithm for identity</a:t>
                </a:r>
              </a:p>
              <a:p>
                <a:r>
                  <a:rPr lang="en-US" dirty="0" smtClean="0"/>
                  <a:t>One unified algorithm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Open Questions</a:t>
                </a:r>
              </a:p>
              <a:p>
                <a:r>
                  <a:rPr lang="en-US" dirty="0" smtClean="0"/>
                  <a:t>Optimal sample complexity of identity and equivalence?</a:t>
                </a:r>
              </a:p>
              <a:p>
                <a:r>
                  <a:rPr lang="en-US" dirty="0" smtClean="0"/>
                  <a:t>Tolerant testing?</a:t>
                </a:r>
              </a:p>
              <a:p>
                <a:pPr lvl="1"/>
                <a:r>
                  <a:rPr lang="en-US" dirty="0" smtClean="0"/>
                  <a:t>Adaptive tolerant uniformity testing drops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[4]</a:t>
                </a:r>
              </a:p>
              <a:p>
                <a:r>
                  <a:rPr lang="en-US" dirty="0" smtClean="0"/>
                  <a:t>Independence Testing?</a:t>
                </a:r>
              </a:p>
              <a:p>
                <a:pPr lvl="1"/>
                <a:r>
                  <a:rPr lang="en-US" dirty="0" smtClean="0"/>
                  <a:t>[Bhattacharyya Chakraborty ’18]: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 restricted adaptive model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 r="-812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6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1769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Property Testing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sample access to an unknown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Discrete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is large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mtClean="0"/>
                  <a:t>: </a:t>
                </a:r>
                <a:r>
                  <a:rPr lang="en-US" smtClean="0"/>
                  <a:t>some distribution of interest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</m:oMath>
                </a14:m>
                <a:r>
                  <a:rPr lang="en-US" dirty="0" smtClean="0"/>
                  <a:t> = total variation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-distance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: distance parameter, think of as a small constant</a:t>
                </a:r>
              </a:p>
              <a:p>
                <a:pPr lvl="1"/>
                <a:r>
                  <a:rPr lang="en-US" dirty="0" smtClean="0"/>
                  <a:t>Correct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8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Property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Uniformity Testing: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the uniform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Identity Testing: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equal to some known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AKA goodness-of-fit, one-sample testing</a:t>
                </a:r>
              </a:p>
              <a:p>
                <a:r>
                  <a:rPr lang="en-US" dirty="0" smtClean="0"/>
                  <a:t>Equivalence Testing: Given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are they equal?</a:t>
                </a:r>
              </a:p>
              <a:p>
                <a:pPr lvl="1"/>
                <a:r>
                  <a:rPr lang="en-US" dirty="0" smtClean="0"/>
                  <a:t>AKA closeness, two-sample testing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7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Testing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07039754"/>
                  </p:ext>
                </p:extLst>
              </p:nvPr>
            </p:nvGraphicFramePr>
            <p:xfrm>
              <a:off x="838200" y="1825625"/>
              <a:ext cx="10515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992066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265734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[1,2]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07039754"/>
                  </p:ext>
                </p:extLst>
              </p:nvPr>
            </p:nvGraphicFramePr>
            <p:xfrm>
              <a:off x="838200" y="1825625"/>
              <a:ext cx="10515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992066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265734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187" t="-104918" r="-164358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42026" y="5846323"/>
            <a:ext cx="523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 Paninski, Transactions on Information Theory 2008</a:t>
            </a:r>
          </a:p>
          <a:p>
            <a:r>
              <a:rPr lang="en-US" dirty="0" smtClean="0"/>
              <a:t>[2] G. Valiant, P. Valiant, </a:t>
            </a:r>
            <a:r>
              <a:rPr lang="en-US" smtClean="0"/>
              <a:t>FOCS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Testing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66831513"/>
                  </p:ext>
                </p:extLst>
              </p:nvPr>
            </p:nvGraphicFramePr>
            <p:xfrm>
              <a:off x="838200" y="1825625"/>
              <a:ext cx="10515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992066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265734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[1,2]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[2]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66831513"/>
                  </p:ext>
                </p:extLst>
              </p:nvPr>
            </p:nvGraphicFramePr>
            <p:xfrm>
              <a:off x="838200" y="1825625"/>
              <a:ext cx="10515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992066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265734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187" t="-104918" r="-164358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187" t="-204918" r="-164358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42026" y="5846323"/>
            <a:ext cx="523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 Paninski, Transactions on Information Theory 2008</a:t>
            </a:r>
          </a:p>
          <a:p>
            <a:r>
              <a:rPr lang="en-US" dirty="0" smtClean="0"/>
              <a:t>[2] G. Valiant, P. Valiant, FOCS 2014</a:t>
            </a:r>
          </a:p>
        </p:txBody>
      </p:sp>
    </p:spTree>
    <p:extLst>
      <p:ext uri="{BB962C8B-B14F-4D97-AF65-F5344CB8AC3E}">
        <p14:creationId xmlns:p14="http://schemas.microsoft.com/office/powerpoint/2010/main" val="28768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Testing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992066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265734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[1,2]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[2]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2/3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4/3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r>
                            <a:rPr lang="en-US" sz="1700" dirty="0" smtClean="0"/>
                            <a:t> [3]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992066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265734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187" t="-104918" r="-164358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187" t="-204918" r="-164358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187" t="-304918" r="-164358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42026" y="5846323"/>
            <a:ext cx="5378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 Paninski, Transactions on Information Theory 2008</a:t>
            </a:r>
          </a:p>
          <a:p>
            <a:r>
              <a:rPr lang="en-US" dirty="0" smtClean="0"/>
              <a:t>[2] G. Valiant, P. Valiant, FOCS 2014</a:t>
            </a:r>
          </a:p>
          <a:p>
            <a:r>
              <a:rPr lang="en-US" dirty="0" smtClean="0"/>
              <a:t>[3] Chan, Diakonikolas, G. Valiant, P. Valiant, SODA 2014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686783"/>
                <a:ext cx="682488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All complexities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 smtClean="0"/>
                  <a:t>,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Strongly sublinear, but still polynomial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Still costly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is very large!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Can we avoid information-theoretic lower bounds?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86783"/>
                <a:ext cx="6824882" cy="1569660"/>
              </a:xfrm>
              <a:prstGeom prst="rect">
                <a:avLst/>
              </a:prstGeom>
              <a:blipFill>
                <a:blip r:embed="rId3"/>
                <a:stretch>
                  <a:fillRect l="-1251" t="-3113" r="-357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1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Sampling: COND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stronger query access to distributions</a:t>
                </a:r>
              </a:p>
              <a:p>
                <a:pPr lvl="1"/>
                <a:r>
                  <a:rPr lang="en-US" dirty="0" smtClean="0"/>
                  <a:t>[Chakraborty, Fischer, Goldhirsh, Matsliah ’13], [Canonne, Ron, Servedio ’14]</a:t>
                </a:r>
              </a:p>
              <a:p>
                <a:r>
                  <a:rPr lang="en-US" dirty="0" smtClean="0"/>
                  <a:t>Algorithm chooses query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Receives sample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 conditioned on being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Many testing problems become dramatically cheaper!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8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Testing with Conditional Samples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72907589"/>
                  </p:ext>
                </p:extLst>
              </p:nvPr>
            </p:nvGraphicFramePr>
            <p:xfrm>
              <a:off x="838200" y="1825625"/>
              <a:ext cx="10515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(1/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700" dirty="0" smtClean="0"/>
                            <a:t> [4]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4/3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72907589"/>
                  </p:ext>
                </p:extLst>
              </p:nvPr>
            </p:nvGraphicFramePr>
            <p:xfrm>
              <a:off x="838200" y="1825625"/>
              <a:ext cx="10515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3202813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7115924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78135005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622761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SAMP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COND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158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Uniformity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104918" r="-201160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4918" r="-100694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014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Identity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204918" r="-201160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71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Equivalence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4" t="-304918" r="-201160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6532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914400" y="5389123"/>
            <a:ext cx="389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[4] Canonne, Ron, Servedio, SODA 2014</a:t>
            </a:r>
          </a:p>
        </p:txBody>
      </p:sp>
    </p:spTree>
    <p:extLst>
      <p:ext uri="{BB962C8B-B14F-4D97-AF65-F5344CB8AC3E}">
        <p14:creationId xmlns:p14="http://schemas.microsoft.com/office/powerpoint/2010/main" val="16914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6287</TotalTime>
  <Words>1086</Words>
  <Application>Microsoft Office PowerPoint</Application>
  <PresentationFormat>Widescreen</PresentationFormat>
  <Paragraphs>279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Wingdings</vt:lpstr>
      <vt:lpstr>Office Theme</vt:lpstr>
      <vt:lpstr>ANACONDA: A Non-Adaptive CONDitional Sampling Algorithm for Distribution Testing</vt:lpstr>
      <vt:lpstr>Distributional Property Testing</vt:lpstr>
      <vt:lpstr>Distributional Property Testing</vt:lpstr>
      <vt:lpstr>Distributional Property Testing</vt:lpstr>
      <vt:lpstr>Distribution Testing Results</vt:lpstr>
      <vt:lpstr>Distribution Testing Results</vt:lpstr>
      <vt:lpstr>Distribution Testing Results</vt:lpstr>
      <vt:lpstr>Conditional Sampling: COND</vt:lpstr>
      <vt:lpstr>Distribution Testing with Conditional Samples</vt:lpstr>
      <vt:lpstr>Distribution Testing with Conditional Samples</vt:lpstr>
      <vt:lpstr>Distribution Testing with Conditional Samples</vt:lpstr>
      <vt:lpstr>The Power of Adaptivity?</vt:lpstr>
      <vt:lpstr>Previously known about NACOND</vt:lpstr>
      <vt:lpstr>Previously known about NACOND</vt:lpstr>
      <vt:lpstr>Previously known about NACOND</vt:lpstr>
      <vt:lpstr>Results</vt:lpstr>
      <vt:lpstr>Results</vt:lpstr>
      <vt:lpstr>Uniformity Testing: Two Simple Cases</vt:lpstr>
      <vt:lpstr>Uniformity Testing: Two Simple Cases</vt:lpstr>
      <vt:lpstr>Common observations</vt:lpstr>
      <vt:lpstr>ANACONDA</vt:lpstr>
      <vt:lpstr>Uniformity Testing Analysis Sketch</vt:lpstr>
      <vt:lpstr>Conclusions and Open Questions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Anaconda: A Non-Adaptive Conditional Sampling Algorithm for Distribution Testing</dc:title>
  <dc:creator>Gautam</dc:creator>
  <cp:lastModifiedBy>Gautam</cp:lastModifiedBy>
  <cp:revision>121</cp:revision>
  <dcterms:created xsi:type="dcterms:W3CDTF">2018-12-30T06:41:37Z</dcterms:created>
  <dcterms:modified xsi:type="dcterms:W3CDTF">2019-01-06T22:50:39Z</dcterms:modified>
</cp:coreProperties>
</file>