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4" r:id="rId2"/>
    <p:sldId id="440" r:id="rId3"/>
    <p:sldId id="376" r:id="rId4"/>
    <p:sldId id="443" r:id="rId5"/>
    <p:sldId id="374" r:id="rId6"/>
    <p:sldId id="442" r:id="rId7"/>
    <p:sldId id="463" r:id="rId8"/>
    <p:sldId id="377" r:id="rId9"/>
    <p:sldId id="478" r:id="rId10"/>
    <p:sldId id="379" r:id="rId11"/>
    <p:sldId id="444" r:id="rId12"/>
    <p:sldId id="384" r:id="rId13"/>
    <p:sldId id="385" r:id="rId14"/>
    <p:sldId id="445" r:id="rId15"/>
    <p:sldId id="456" r:id="rId16"/>
    <p:sldId id="446" r:id="rId17"/>
    <p:sldId id="386" r:id="rId18"/>
    <p:sldId id="457" r:id="rId19"/>
    <p:sldId id="458" r:id="rId20"/>
    <p:sldId id="459" r:id="rId21"/>
    <p:sldId id="460" r:id="rId22"/>
    <p:sldId id="461" r:id="rId23"/>
    <p:sldId id="462" r:id="rId24"/>
    <p:sldId id="471" r:id="rId25"/>
    <p:sldId id="470" r:id="rId26"/>
    <p:sldId id="469" r:id="rId27"/>
    <p:sldId id="468" r:id="rId28"/>
    <p:sldId id="467" r:id="rId29"/>
    <p:sldId id="473" r:id="rId30"/>
    <p:sldId id="474" r:id="rId31"/>
    <p:sldId id="475" r:id="rId32"/>
    <p:sldId id="476" r:id="rId33"/>
    <p:sldId id="477" r:id="rId34"/>
    <p:sldId id="447" r:id="rId35"/>
    <p:sldId id="390" r:id="rId36"/>
    <p:sldId id="389" r:id="rId37"/>
    <p:sldId id="392" r:id="rId38"/>
    <p:sldId id="454" r:id="rId39"/>
    <p:sldId id="448" r:id="rId40"/>
    <p:sldId id="466" r:id="rId41"/>
    <p:sldId id="451" r:id="rId42"/>
    <p:sldId id="453" r:id="rId43"/>
    <p:sldId id="398" r:id="rId44"/>
    <p:sldId id="452" r:id="rId45"/>
    <p:sldId id="399" r:id="rId46"/>
    <p:sldId id="410" r:id="rId47"/>
    <p:sldId id="455" r:id="rId48"/>
    <p:sldId id="464" r:id="rId49"/>
    <p:sldId id="465" r:id="rId50"/>
    <p:sldId id="411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99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62814" autoAdjust="0"/>
  </p:normalViewPr>
  <p:slideViewPr>
    <p:cSldViewPr>
      <p:cViewPr varScale="1">
        <p:scale>
          <a:sx n="66" d="100"/>
          <a:sy n="66" d="100"/>
        </p:scale>
        <p:origin x="-19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1E28F-D530-47A3-8AFE-509AE3CC353E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5491B-AF3E-46D0-90BE-BF4AB8C66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6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39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how</a:t>
            </a:r>
            <a:r>
              <a:rPr lang="en-US" baseline="0" dirty="0" smtClean="0"/>
              <a:t> to beat 2^w?  i.e., need to show firewalls much more frequent as dynamics evolve.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787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Illustration of dynamics</a:t>
            </a:r>
          </a:p>
          <a:p>
            <a:r>
              <a:rPr lang="en-US" dirty="0" smtClean="0"/>
              <a:t>Graph of</a:t>
            </a:r>
            <a:r>
              <a:rPr lang="en-US" baseline="0" dirty="0" smtClean="0"/>
              <a:t> location biases</a:t>
            </a:r>
            <a:endParaRPr lang="en-US" dirty="0" smtClean="0"/>
          </a:p>
          <a:p>
            <a:r>
              <a:rPr lang="en-US" dirty="0" smtClean="0"/>
              <a:t>Bias</a:t>
            </a:r>
            <a:r>
              <a:rPr lang="en-US" baseline="0" dirty="0" smtClean="0"/>
              <a:t> is defined as the number of blue individuals in that location’s neighborhood, minus the number of red individuals in that location’s neighborhood</a:t>
            </a:r>
          </a:p>
          <a:p>
            <a:r>
              <a:rPr lang="en-US" dirty="0" smtClean="0"/>
              <a:t>Blue are happy above the dotted line, red are</a:t>
            </a:r>
            <a:r>
              <a:rPr lang="en-US" baseline="0" dirty="0" smtClean="0"/>
              <a:t> happy below the dotted line</a:t>
            </a:r>
          </a:p>
          <a:p>
            <a:r>
              <a:rPr lang="en-US" dirty="0" smtClean="0"/>
              <a:t>Blue and red lines indicate</a:t>
            </a:r>
            <a:r>
              <a:rPr lang="en-US" baseline="0" dirty="0" smtClean="0"/>
              <a:t> regions of high bias, which are very likely to have blue or red neighborhoods in final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033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488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Illustration of dynamics</a:t>
            </a:r>
          </a:p>
          <a:p>
            <a:r>
              <a:rPr lang="en-US" dirty="0" smtClean="0"/>
              <a:t>Graph of</a:t>
            </a:r>
            <a:r>
              <a:rPr lang="en-US" baseline="0" dirty="0" smtClean="0"/>
              <a:t> location biases</a:t>
            </a:r>
            <a:endParaRPr lang="en-US" dirty="0" smtClean="0"/>
          </a:p>
          <a:p>
            <a:r>
              <a:rPr lang="en-US" dirty="0" smtClean="0"/>
              <a:t>Bias</a:t>
            </a:r>
            <a:r>
              <a:rPr lang="en-US" baseline="0" dirty="0" smtClean="0"/>
              <a:t> is defined as the number of blue individuals in that location’s neighborhood, minus the number of red individuals in that location’s neighborhood</a:t>
            </a:r>
          </a:p>
          <a:p>
            <a:r>
              <a:rPr lang="en-US" dirty="0" smtClean="0"/>
              <a:t>Blue are happy above the dotted line, red are</a:t>
            </a:r>
            <a:r>
              <a:rPr lang="en-US" baseline="0" dirty="0" smtClean="0"/>
              <a:t> happy below the dotted line</a:t>
            </a:r>
          </a:p>
          <a:p>
            <a:r>
              <a:rPr lang="en-US" dirty="0" smtClean="0"/>
              <a:t>Blue and red lines indicate</a:t>
            </a:r>
            <a:r>
              <a:rPr lang="en-US" baseline="0" dirty="0" smtClean="0"/>
              <a:t> regions of high bias, which are very likely to have blue or red neighborhoods in final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033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488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bias never 0, + if blue happy there, - if green</a:t>
            </a:r>
            <a:r>
              <a:rPr lang="en-US" baseline="0" dirty="0" smtClean="0"/>
              <a:t> happy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616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looks</a:t>
            </a:r>
            <a:r>
              <a:rPr lang="en-US" baseline="0" dirty="0" smtClean="0"/>
              <a:t> like this in both directions, so we have a string of them, then the center ones all have high min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0514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Eric Fischer, inspired</a:t>
            </a:r>
            <a:r>
              <a:rPr lang="en-US" baseline="0" dirty="0" smtClean="0"/>
              <a:t> by Bill Rankin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is about result: network with local neighborhoods -&gt; segregation only has (small) local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count x moving into attacker</a:t>
            </a:r>
            <a:r>
              <a:rPr lang="en-US" baseline="0" dirty="0" smtClean="0"/>
              <a:t> as good swap, or o moving out of defender as bad swap? not likely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6022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count x moving into attacker</a:t>
            </a:r>
            <a:r>
              <a:rPr lang="en-US" baseline="0" dirty="0" smtClean="0"/>
              <a:t> as good swap, or o moving out of defender as bad swap? not likely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6022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Prefix of the transcript indicates the difference between individuals helping and not helping the bias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prefix is negative, implies that the bias turns 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6022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# perms with first step up that hit/cross x-axis = # perms with first step down that hit/cross x-axis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since A &gt; D, all perms end up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hence # perms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step down that hit x-axis = # perms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step down = 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2D hit x-axis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A+D-2D = A-D are always positive (A+D is # choices for first step, labeling up/down ticks)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3187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uniformly random permutation?  If</a:t>
            </a:r>
            <a:r>
              <a:rPr lang="en-US" baseline="0" dirty="0" smtClean="0"/>
              <a:t> many more unhappy green than blue, then blues in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. more likely to be chosen so more likely to have an earlier satisfaction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148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4475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447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1969, Nobel prize Schelling presented a</a:t>
            </a:r>
            <a:r>
              <a:rPr lang="en-US" baseline="0" dirty="0" smtClean="0"/>
              <a:t> segregation model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Important for two reasons:</a:t>
            </a:r>
            <a:endParaRPr lang="en-US" dirty="0" smtClean="0"/>
          </a:p>
          <a:p>
            <a:r>
              <a:rPr lang="en-US" dirty="0" smtClean="0"/>
              <a:t>1. Movement</a:t>
            </a:r>
            <a:r>
              <a:rPr lang="en-US" baseline="0" dirty="0" smtClean="0"/>
              <a:t> from policy research to mathematical research</a:t>
            </a:r>
            <a:endParaRPr lang="en-US" dirty="0" smtClean="0"/>
          </a:p>
          <a:p>
            <a:r>
              <a:rPr lang="en-US" dirty="0" smtClean="0"/>
              <a:t>2. Benchmark model for understanding how local</a:t>
            </a:r>
            <a:r>
              <a:rPr lang="en-US" baseline="0" dirty="0" smtClean="0"/>
              <a:t> dynamics can cause global effects, a topic of interest in many fields, including game theory and economics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differing fractions of types</a:t>
            </a:r>
          </a:p>
          <a:p>
            <a:pPr lvl="1"/>
            <a:r>
              <a:rPr lang="en-US" dirty="0" smtClean="0"/>
              <a:t>more than two types</a:t>
            </a:r>
          </a:p>
          <a:p>
            <a:pPr lvl="1"/>
            <a:r>
              <a:rPr lang="en-US" dirty="0" smtClean="0"/>
              <a:t>different sensitivity to minority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Schelling’s model in the 1960’s</a:t>
            </a:r>
          </a:p>
          <a:p>
            <a:r>
              <a:rPr lang="en-US" dirty="0" smtClean="0"/>
              <a:t>Describe model,</a:t>
            </a:r>
            <a:r>
              <a:rPr lang="en-US" baseline="0" dirty="0" smtClean="0"/>
              <a:t> give example of swap and why they’re unhappy</a:t>
            </a:r>
          </a:p>
          <a:p>
            <a:r>
              <a:rPr lang="en-US" baseline="0" dirty="0" smtClean="0"/>
              <a:t>Abstract to general W</a:t>
            </a:r>
            <a:endParaRPr lang="en-US" baseline="0" dirty="0"/>
          </a:p>
          <a:p>
            <a:r>
              <a:rPr lang="en-US" baseline="0" dirty="0" smtClean="0"/>
              <a:t>Happy with at least 50% like colored neighbors: no individual wants to be a minority, but also does not prefer to be surrounded by only individuals of the same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8085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Schelling’s model in the 1960’s</a:t>
            </a:r>
          </a:p>
          <a:p>
            <a:r>
              <a:rPr lang="en-US" dirty="0" smtClean="0"/>
              <a:t>Describe model,</a:t>
            </a:r>
            <a:r>
              <a:rPr lang="en-US" baseline="0" dirty="0" smtClean="0"/>
              <a:t> give example of swap and why they’re unhappy</a:t>
            </a:r>
          </a:p>
          <a:p>
            <a:r>
              <a:rPr lang="en-US" baseline="0" dirty="0" smtClean="0"/>
              <a:t>Abstract to general W</a:t>
            </a:r>
            <a:endParaRPr lang="en-US" baseline="0" dirty="0"/>
          </a:p>
          <a:p>
            <a:r>
              <a:rPr lang="en-US" baseline="0" dirty="0" smtClean="0"/>
              <a:t>Happy with at least 50% like colored neighbors: no individual wants to be a minority, but also does not prefer to be surrounded by only individuals of the same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808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Schelling’s model in the 1960’s</a:t>
            </a:r>
          </a:p>
          <a:p>
            <a:r>
              <a:rPr lang="en-US" dirty="0" smtClean="0"/>
              <a:t>Describe model,</a:t>
            </a:r>
            <a:r>
              <a:rPr lang="en-US" baseline="0" dirty="0" smtClean="0"/>
              <a:t> give example of swap and why they’re unhappy</a:t>
            </a:r>
          </a:p>
          <a:p>
            <a:r>
              <a:rPr lang="en-US" baseline="0" dirty="0" smtClean="0"/>
              <a:t>Abstract to general W</a:t>
            </a:r>
            <a:endParaRPr lang="en-US" baseline="0" dirty="0"/>
          </a:p>
          <a:p>
            <a:r>
              <a:rPr lang="en-US" baseline="0" dirty="0" smtClean="0"/>
              <a:t>Happy with at least 50% like colored neighbors: no individual wants to be a minority, but also does not prefer to be surrounded by only individuals of the same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8085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Schelling provided some experimental results</a:t>
            </a:r>
          </a:p>
          <a:p>
            <a:r>
              <a:rPr lang="en-US" dirty="0" smtClean="0"/>
              <a:t>Concluded: local dynamics lead</a:t>
            </a:r>
            <a:r>
              <a:rPr lang="en-US" baseline="0" dirty="0" smtClean="0"/>
              <a:t> to segregation</a:t>
            </a:r>
          </a:p>
          <a:p>
            <a:endParaRPr lang="en-US" dirty="0" smtClean="0"/>
          </a:p>
          <a:p>
            <a:r>
              <a:rPr lang="en-US" dirty="0" smtClean="0"/>
              <a:t>Run</a:t>
            </a:r>
            <a:r>
              <a:rPr lang="en-US" baseline="0" dirty="0" smtClean="0"/>
              <a:t> length 12 was much longer than needed to make everyone happy</a:t>
            </a:r>
          </a:p>
          <a:p>
            <a:r>
              <a:rPr lang="en-US" baseline="0" dirty="0" smtClean="0"/>
              <a:t>Our experimental results were qualitatively similar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 is: is segregation independent of n, meaning local segregation based solely on individual preferences?</a:t>
            </a:r>
          </a:p>
          <a:p>
            <a:r>
              <a:rPr lang="en-US" baseline="0" dirty="0" smtClean="0"/>
              <a:t>Or is it dependent on n, meaning global segregation is inevitable.</a:t>
            </a:r>
          </a:p>
          <a:p>
            <a:r>
              <a:rPr lang="en-US" baseline="0" dirty="0" smtClean="0"/>
              <a:t>If it’s independent of n, how severe is this segregation?</a:t>
            </a:r>
          </a:p>
          <a:p>
            <a:endParaRPr lang="en-US" baseline="0" dirty="0" smtClean="0"/>
          </a:p>
          <a:p>
            <a:r>
              <a:rPr lang="en-US" dirty="0" smtClean="0"/>
              <a:t>12</a:t>
            </a:r>
            <a:r>
              <a:rPr lang="en-US" baseline="0" dirty="0" smtClean="0"/>
              <a:t> is a small constant times w, yet also a significant fraction of n</a:t>
            </a:r>
          </a:p>
          <a:p>
            <a:r>
              <a:rPr lang="en-US" baseline="0" dirty="0" smtClean="0"/>
              <a:t>Not sufficient to classify the nature of the segregation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30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Young, stochastic stability: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ring</a:t>
            </a:r>
            <a:r>
              <a:rPr lang="en-US" baseline="0" dirty="0" smtClean="0"/>
              <a:t> model, w=1, \tau=0.5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agents make mistakes with vanishingly small probability</a:t>
            </a:r>
          </a:p>
          <a:p>
            <a:pPr marL="171450" indent="-171450">
              <a:buFontTx/>
              <a:buNone/>
            </a:pPr>
            <a:r>
              <a:rPr lang="en-US" baseline="0" dirty="0" smtClean="0"/>
              <a:t>Under these rules, global segregation is inevitable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30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a</a:t>
            </a:r>
            <a:r>
              <a:rPr lang="en-US" baseline="0" dirty="0" smtClean="0"/>
              <a:t> firewall</a:t>
            </a:r>
          </a:p>
          <a:p>
            <a:r>
              <a:rPr lang="en-US" baseline="0" dirty="0" smtClean="0"/>
              <a:t>Note that every individual in a firewall is happy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81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1F78-7E80-46C7-BA44-89AC02F9B921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470025"/>
          </a:xfrm>
          <a:solidFill>
            <a:schemeClr val="bg2"/>
          </a:solidFill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/>
              <a:t>An Analysis of One-Dimensional Schelling Segregation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2514600"/>
          </a:xfrm>
        </p:spPr>
        <p:txBody>
          <a:bodyPr>
            <a:noAutofit/>
          </a:bodyPr>
          <a:lstStyle/>
          <a:p>
            <a:pPr algn="l"/>
            <a:r>
              <a:rPr lang="en-US" sz="2800" cap="small" dirty="0" smtClean="0">
                <a:solidFill>
                  <a:schemeClr val="tx1"/>
                </a:solidFill>
              </a:rPr>
              <a:t>			</a:t>
            </a:r>
            <a:r>
              <a:rPr lang="en-US" sz="2800" cap="small" dirty="0" err="1" smtClean="0">
                <a:solidFill>
                  <a:schemeClr val="tx1"/>
                </a:solidFill>
              </a:rPr>
              <a:t>Gautam</a:t>
            </a:r>
            <a:r>
              <a:rPr lang="en-US" sz="2800" cap="small" dirty="0" smtClean="0">
                <a:solidFill>
                  <a:schemeClr val="tx1"/>
                </a:solidFill>
              </a:rPr>
              <a:t> </a:t>
            </a:r>
            <a:r>
              <a:rPr lang="en-US" sz="2800" cap="small" dirty="0" err="1" smtClean="0">
                <a:solidFill>
                  <a:schemeClr val="tx1"/>
                </a:solidFill>
              </a:rPr>
              <a:t>Kamath</a:t>
            </a:r>
            <a:r>
              <a:rPr lang="en-US" sz="2800" cap="small" dirty="0" smtClean="0">
                <a:solidFill>
                  <a:schemeClr val="tx1"/>
                </a:solidFill>
              </a:rPr>
              <a:t>, Cornell University</a:t>
            </a:r>
          </a:p>
          <a:p>
            <a:pPr algn="l"/>
            <a:r>
              <a:rPr lang="en-US" sz="2800" cap="small" dirty="0" smtClean="0">
                <a:solidFill>
                  <a:schemeClr val="tx1"/>
                </a:solidFill>
              </a:rPr>
              <a:t>			Christina Brandt, Stanford University</a:t>
            </a:r>
          </a:p>
          <a:p>
            <a:pPr algn="l"/>
            <a:r>
              <a:rPr lang="en-US" sz="2800" cap="small" dirty="0" smtClean="0">
                <a:solidFill>
                  <a:schemeClr val="tx1"/>
                </a:solidFill>
              </a:rPr>
              <a:t>			Nicole </a:t>
            </a:r>
            <a:r>
              <a:rPr lang="en-US" sz="2800" cap="small" dirty="0" err="1" smtClean="0">
                <a:solidFill>
                  <a:schemeClr val="tx1"/>
                </a:solidFill>
              </a:rPr>
              <a:t>Immorlica</a:t>
            </a:r>
            <a:r>
              <a:rPr lang="en-US" sz="2800" cap="small" dirty="0" smtClean="0">
                <a:solidFill>
                  <a:schemeClr val="tx1"/>
                </a:solidFill>
              </a:rPr>
              <a:t>, Northwestern University</a:t>
            </a:r>
          </a:p>
          <a:p>
            <a:pPr algn="l"/>
            <a:r>
              <a:rPr lang="en-US" sz="2800" cap="small" dirty="0" smtClean="0">
                <a:solidFill>
                  <a:schemeClr val="tx1"/>
                </a:solidFill>
              </a:rPr>
              <a:t>			Robert Kleinberg, Cornell University</a:t>
            </a:r>
            <a:endParaRPr lang="en-US" sz="2800" cap="small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65120" y="4038600"/>
            <a:ext cx="6035040" cy="920"/>
          </a:xfrm>
          <a:prstGeom prst="line">
            <a:avLst/>
          </a:prstGeom>
          <a:ln w="38100" cmpd="sng">
            <a:solidFill>
              <a:srgbClr val="00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1447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the perturbed Schelling model, segregation is global and severe. (stable run length: O(n))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609600"/>
            <a:ext cx="3512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Young’s result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5247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[</a:t>
            </a:r>
            <a:r>
              <a:rPr lang="en-US" sz="2800" dirty="0" smtClean="0"/>
              <a:t>Young, 2001]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06914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the unperturbed Schelling model, segregation is local and modest. (stable run length: O(w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124200"/>
            <a:ext cx="6442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Our main result (informal)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562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[Brandt, </a:t>
            </a:r>
            <a:r>
              <a:rPr lang="en-US" sz="2800" dirty="0" err="1" smtClean="0"/>
              <a:t>Immorlica</a:t>
            </a:r>
            <a:r>
              <a:rPr lang="en-US" sz="2800" dirty="0" smtClean="0"/>
              <a:t>, </a:t>
            </a:r>
            <a:r>
              <a:rPr lang="en-US" sz="2800" dirty="0" err="1" smtClean="0"/>
              <a:t>Kamath</a:t>
            </a:r>
            <a:r>
              <a:rPr lang="en-US" sz="2800" dirty="0" smtClean="0"/>
              <a:t>, Kleinberg, 2012]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388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our way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 high probability, process will reach a stable configuration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run length independent of ring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run length is modest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276600" y="1752600"/>
            <a:ext cx="2590800" cy="2590800"/>
            <a:chOff x="1981200" y="914400"/>
            <a:chExt cx="5181600" cy="5181600"/>
          </a:xfrm>
        </p:grpSpPr>
        <p:sp>
          <p:nvSpPr>
            <p:cNvPr id="6" name="Oval 5"/>
            <p:cNvSpPr/>
            <p:nvPr/>
          </p:nvSpPr>
          <p:spPr>
            <a:xfrm>
              <a:off x="2171700" y="1143000"/>
              <a:ext cx="4800600" cy="480060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81200" y="3352800"/>
              <a:ext cx="381000" cy="381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0" y="449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4200" y="5410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343400" y="5715000"/>
              <a:ext cx="381000" cy="381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781800" y="3352800"/>
              <a:ext cx="381000" cy="381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43400" y="914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24200" y="1295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2209800"/>
              <a:ext cx="381000" cy="381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38800" y="5410200"/>
              <a:ext cx="381000" cy="381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477000" y="449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477000" y="2209800"/>
              <a:ext cx="381000" cy="381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715000" y="1295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Block Arc 18"/>
          <p:cNvSpPr/>
          <p:nvPr/>
        </p:nvSpPr>
        <p:spPr>
          <a:xfrm>
            <a:off x="3124200" y="1600200"/>
            <a:ext cx="2895600" cy="2514600"/>
          </a:xfrm>
          <a:prstGeom prst="blockArc">
            <a:avLst>
              <a:gd name="adj1" fmla="val 12829894"/>
              <a:gd name="adj2" fmla="val 19649402"/>
              <a:gd name="adj3" fmla="val 23313"/>
            </a:avLst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2935307"/>
            <a:ext cx="6248400" cy="954107"/>
          </a:xfrm>
          <a:prstGeom prst="rect">
            <a:avLst/>
          </a:prstGeom>
          <a:solidFill>
            <a:schemeClr val="bg1">
              <a:alpha val="76000"/>
            </a:schemeClr>
          </a:solidFill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</a:rPr>
              <a:t>Defn</a:t>
            </a:r>
            <a:r>
              <a:rPr lang="en-US" sz="2800" dirty="0" smtClean="0"/>
              <a:t>. A </a:t>
            </a:r>
            <a:r>
              <a:rPr lang="en-US" sz="2800" dirty="0" smtClean="0">
                <a:solidFill>
                  <a:schemeClr val="accent2"/>
                </a:solidFill>
              </a:rPr>
              <a:t>firewall</a:t>
            </a:r>
            <a:r>
              <a:rPr lang="en-US" sz="2800" dirty="0" smtClean="0"/>
              <a:t> is a sequence of w+1 consecutive individuals of the same type.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4724400"/>
            <a:ext cx="8347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Claim</a:t>
            </a:r>
            <a:r>
              <a:rPr lang="en-US" sz="2800" dirty="0" smtClean="0"/>
              <a:t>: Firewalls are stable with respect to the dynamics.</a:t>
            </a:r>
          </a:p>
        </p:txBody>
      </p:sp>
    </p:spTree>
    <p:extLst>
      <p:ext uri="{BB962C8B-B14F-4D97-AF65-F5344CB8AC3E}">
        <p14:creationId xmlns="" xmlns:p14="http://schemas.microsoft.com/office/powerpoint/2010/main" val="2988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Theorem</a:t>
            </a:r>
            <a:r>
              <a:rPr lang="en-US" dirty="0" smtClean="0"/>
              <a:t>. For any fixed window size w, as n grows, the probability that the process reaches a stable configuration converges to 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Proof Sketch</a:t>
            </a:r>
            <a:r>
              <a:rPr lang="en-US" dirty="0" smtClean="0"/>
              <a:t>: </a:t>
            </a:r>
          </a:p>
          <a:p>
            <a:pPr marL="514350" indent="-514350">
              <a:buAutoNum type="arabicPeriod"/>
            </a:pPr>
            <a:r>
              <a:rPr lang="en-US" dirty="0" smtClean="0"/>
              <a:t>With high probability, there exists a firewall in the initial configuration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Individual has positive probability of joining a firewall, and can never leave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47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our way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 high probability, process will reach a stable configuration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run length independent of ring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run length is modest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57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easy bound on run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Theorem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2"/>
                </a:solidFill>
              </a:rPr>
              <a:t>Ave run length in final state is O(2</a:t>
            </a:r>
            <a:r>
              <a:rPr lang="en-US" baseline="30000" dirty="0" smtClean="0">
                <a:solidFill>
                  <a:schemeClr val="accent2"/>
                </a:solidFill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Proof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Expect to look O(2</a:t>
            </a:r>
            <a:r>
              <a:rPr lang="en-US" baseline="30000" dirty="0" smtClean="0"/>
              <a:t>w</a:t>
            </a:r>
            <a:r>
              <a:rPr lang="en-US" dirty="0" smtClean="0"/>
              <a:t>) steps before we find a blue firewall in both directions</a:t>
            </a:r>
          </a:p>
          <a:p>
            <a:r>
              <a:rPr lang="en-US" dirty="0" smtClean="0"/>
              <a:t>Bounds length of a green firewall containing site</a:t>
            </a:r>
          </a:p>
          <a:p>
            <a:r>
              <a:rPr lang="en-US" dirty="0" smtClean="0"/>
              <a:t>Symmetric for a blue firewall containing site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3400424"/>
            <a:ext cx="91440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88951" y="3290887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443707" y="2743200"/>
            <a:ext cx="3048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22418" y="2209800"/>
            <a:ext cx="1687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random site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91200" y="3886200"/>
            <a:ext cx="2756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look for blue firewall</a:t>
            </a:r>
            <a:endParaRPr lang="en-US" sz="2400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6986652" y="1730494"/>
            <a:ext cx="304800" cy="3935134"/>
          </a:xfrm>
          <a:prstGeom prst="leftBrace">
            <a:avLst>
              <a:gd name="adj1" fmla="val 256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3888" y="3886200"/>
            <a:ext cx="277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look for blue firewall</a:t>
            </a:r>
            <a:endParaRPr lang="en-US" sz="2400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1891662" y="1644851"/>
            <a:ext cx="304800" cy="4087534"/>
          </a:xfrm>
          <a:prstGeom prst="leftBrace">
            <a:avLst>
              <a:gd name="adj1" fmla="val 256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97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our way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 high probability, process will reach a stable configuration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run length independent of ring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run length is modest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57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630269"/>
            <a:ext cx="57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71850" y="1866900"/>
            <a:ext cx="2400300" cy="24003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lock Arc 18"/>
          <p:cNvSpPr/>
          <p:nvPr/>
        </p:nvSpPr>
        <p:spPr>
          <a:xfrm>
            <a:off x="3124200" y="1600200"/>
            <a:ext cx="2895600" cy="2514600"/>
          </a:xfrm>
          <a:prstGeom prst="blockArc">
            <a:avLst>
              <a:gd name="adj1" fmla="val 15962372"/>
              <a:gd name="adj2" fmla="val 18300384"/>
              <a:gd name="adj3" fmla="val 23208"/>
            </a:avLst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724400"/>
            <a:ext cx="8712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Define </a:t>
            </a:r>
            <a:r>
              <a:rPr lang="en-US" sz="2800" i="1" dirty="0" smtClean="0"/>
              <a:t>firewall incubators</a:t>
            </a:r>
            <a:r>
              <a:rPr lang="en-US" sz="2800" dirty="0" smtClean="0"/>
              <a:t>, frequent at initialization.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Show firewall incubators are likely to become firewalls. </a:t>
            </a:r>
            <a:endParaRPr lang="en-US" sz="2800" dirty="0"/>
          </a:p>
        </p:txBody>
      </p:sp>
      <p:sp>
        <p:nvSpPr>
          <p:cNvPr id="22" name="Block Arc 21"/>
          <p:cNvSpPr/>
          <p:nvPr/>
        </p:nvSpPr>
        <p:spPr>
          <a:xfrm rot="15306638">
            <a:off x="2923464" y="1793415"/>
            <a:ext cx="2895600" cy="2514600"/>
          </a:xfrm>
          <a:prstGeom prst="blockArc">
            <a:avLst>
              <a:gd name="adj1" fmla="val 16062596"/>
              <a:gd name="adj2" fmla="val 18477016"/>
              <a:gd name="adj3" fmla="val 23639"/>
            </a:avLst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 rot="7294277">
            <a:off x="3276600" y="1880119"/>
            <a:ext cx="2895600" cy="2514600"/>
          </a:xfrm>
          <a:prstGeom prst="blockArc">
            <a:avLst>
              <a:gd name="adj1" fmla="val 15962372"/>
              <a:gd name="adj2" fmla="val 18393703"/>
              <a:gd name="adj3" fmla="val 23705"/>
            </a:avLst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981200" y="2473973"/>
            <a:ext cx="1295399" cy="497827"/>
          </a:xfrm>
          <a:custGeom>
            <a:avLst/>
            <a:gdLst>
              <a:gd name="connsiteX0" fmla="*/ 886290 w 886290"/>
              <a:gd name="connsiteY0" fmla="*/ 502733 h 502733"/>
              <a:gd name="connsiteX1" fmla="*/ 542357 w 886290"/>
              <a:gd name="connsiteY1" fmla="*/ 264597 h 502733"/>
              <a:gd name="connsiteX2" fmla="*/ 648182 w 886290"/>
              <a:gd name="connsiteY2" fmla="*/ 463044 h 502733"/>
              <a:gd name="connsiteX3" fmla="*/ 0 w 886290"/>
              <a:gd name="connsiteY3" fmla="*/ 0 h 5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290" h="502733">
                <a:moveTo>
                  <a:pt x="886290" y="502733"/>
                </a:moveTo>
                <a:cubicBezTo>
                  <a:pt x="734166" y="386972"/>
                  <a:pt x="582042" y="271212"/>
                  <a:pt x="542357" y="264597"/>
                </a:cubicBezTo>
                <a:cubicBezTo>
                  <a:pt x="502672" y="257982"/>
                  <a:pt x="738575" y="507144"/>
                  <a:pt x="648182" y="463044"/>
                </a:cubicBezTo>
                <a:cubicBezTo>
                  <a:pt x="557789" y="418944"/>
                  <a:pt x="0" y="0"/>
                  <a:pt x="0" y="0"/>
                </a:cubicBezTo>
              </a:path>
            </a:pathLst>
          </a:cu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876799" y="1321126"/>
            <a:ext cx="705505" cy="507674"/>
          </a:xfrm>
          <a:custGeom>
            <a:avLst/>
            <a:gdLst>
              <a:gd name="connsiteX0" fmla="*/ 0 w 727552"/>
              <a:gd name="connsiteY0" fmla="*/ 411978 h 411978"/>
              <a:gd name="connsiteX1" fmla="*/ 595269 w 727552"/>
              <a:gd name="connsiteY1" fmla="*/ 1854 h 411978"/>
              <a:gd name="connsiteX2" fmla="*/ 568813 w 727552"/>
              <a:gd name="connsiteY2" fmla="*/ 266451 h 411978"/>
              <a:gd name="connsiteX3" fmla="*/ 727552 w 727552"/>
              <a:gd name="connsiteY3" fmla="*/ 411978 h 41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552" h="411978">
                <a:moveTo>
                  <a:pt x="0" y="411978"/>
                </a:moveTo>
                <a:cubicBezTo>
                  <a:pt x="250233" y="219043"/>
                  <a:pt x="500467" y="26108"/>
                  <a:pt x="595269" y="1854"/>
                </a:cubicBezTo>
                <a:cubicBezTo>
                  <a:pt x="690071" y="-22401"/>
                  <a:pt x="546766" y="198097"/>
                  <a:pt x="568813" y="266451"/>
                </a:cubicBezTo>
                <a:cubicBezTo>
                  <a:pt x="590860" y="334805"/>
                  <a:pt x="727552" y="411978"/>
                  <a:pt x="727552" y="411978"/>
                </a:cubicBezTo>
              </a:path>
            </a:pathLst>
          </a:cu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1447800"/>
            <a:ext cx="3810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6"/>
                </a:solidFill>
              </a:rPr>
              <a:t>blue</a:t>
            </a:r>
            <a:r>
              <a:rPr lang="en-US" sz="2800" dirty="0" smtClean="0"/>
              <a:t> firewall incubator,</a:t>
            </a:r>
            <a:br>
              <a:rPr lang="en-US" sz="2800" dirty="0" smtClean="0"/>
            </a:br>
            <a:r>
              <a:rPr lang="en-US" sz="2800" dirty="0" smtClean="0"/>
              <a:t>rich in </a:t>
            </a:r>
            <a:r>
              <a:rPr lang="en-US" sz="2800" dirty="0" smtClean="0">
                <a:solidFill>
                  <a:schemeClr val="accent6"/>
                </a:solidFill>
              </a:rPr>
              <a:t>blue</a:t>
            </a:r>
            <a:r>
              <a:rPr lang="en-US" sz="2800" dirty="0" smtClean="0"/>
              <a:t> nodes.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1201" y="1219200"/>
            <a:ext cx="3505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green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smtClean="0"/>
              <a:t>firewall incubator, rich in </a:t>
            </a:r>
            <a:r>
              <a:rPr lang="en-US" sz="2800" dirty="0" smtClean="0">
                <a:solidFill>
                  <a:schemeClr val="accent1"/>
                </a:solidFill>
              </a:rPr>
              <a:t>green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smtClean="0"/>
              <a:t>nodes.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754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  <p:pic>
        <p:nvPicPr>
          <p:cNvPr id="4" name="Content Placeholder 3" descr="0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8604" b="-58604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685279" y="4191000"/>
            <a:ext cx="17734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0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6062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6709" b="-56709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81284" y="4191000"/>
            <a:ext cx="19814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40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8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15200" y="36576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00" y="3124200"/>
            <a:ext cx="3048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0" y="2133600"/>
            <a:ext cx="3048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5200" y="2667000"/>
            <a:ext cx="3048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56531" y="2133600"/>
            <a:ext cx="87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White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56531" y="2667000"/>
            <a:ext cx="7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Black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0" y="3106803"/>
            <a:ext cx="109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Hispanic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3628535"/>
            <a:ext cx="81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Asian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789" y="228600"/>
            <a:ext cx="530661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3581400" y="1371600"/>
            <a:ext cx="3962400" cy="2998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838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New Yorker Hotel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228600" y="3276600"/>
            <a:ext cx="8382000" cy="2286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76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3600" dirty="0" smtClean="0"/>
              <a:t>In a one-dimensional</a:t>
            </a:r>
            <a:br>
              <a:rPr lang="en-US" sz="3600" dirty="0" smtClean="0"/>
            </a:br>
            <a:r>
              <a:rPr lang="en-US" sz="3600" dirty="0" smtClean="0"/>
              <a:t>network with local neighborhoods, 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bg2"/>
                </a:solidFill>
              </a:rPr>
              <a:t>segregation</a:t>
            </a:r>
            <a:r>
              <a:rPr lang="en-US" sz="3600" dirty="0" smtClean="0"/>
              <a:t> exhibits only local effects.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126162"/>
            <a:ext cx="19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by Eric Fischer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3400" y="838200"/>
            <a:ext cx="8382000" cy="2286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76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3600" dirty="0" smtClean="0"/>
              <a:t>Goal: Mathematically model and</a:t>
            </a:r>
          </a:p>
          <a:p>
            <a:pPr algn="ctr"/>
            <a:r>
              <a:rPr lang="en-US" sz="3600" dirty="0" smtClean="0"/>
              <a:t>understand residential segregation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6311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5919" b="-55919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81284" y="4191000"/>
            <a:ext cx="19814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80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1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7243" b="-57243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77289" y="4191000"/>
            <a:ext cx="21894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120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92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5919" b="-55919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77289" y="4191000"/>
            <a:ext cx="21894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160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13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nal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6122" b="-56122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944691" y="4191000"/>
            <a:ext cx="3254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260 (final)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90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5919" b="-55919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77289" y="4191000"/>
            <a:ext cx="21894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160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13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7243" b="-57243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77289" y="4191000"/>
            <a:ext cx="21894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120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92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5919" b="-55919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81284" y="4191000"/>
            <a:ext cx="19814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80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1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6709" b="-56709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81284" y="4191000"/>
            <a:ext cx="19814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40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8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  <p:pic>
        <p:nvPicPr>
          <p:cNvPr id="4" name="Content Placeholder 3" descr="0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8604" b="-58604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685279" y="4191000"/>
            <a:ext cx="17734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0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6062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6709" b="-56709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81284" y="4191000"/>
            <a:ext cx="19814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40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8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llingBook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797972"/>
            <a:ext cx="3340100" cy="5262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788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5919" b="-55919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81284" y="4191000"/>
            <a:ext cx="19814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80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1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7243" b="-57243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77289" y="4191000"/>
            <a:ext cx="21894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120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92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5919" b="-55919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77289" y="4191000"/>
            <a:ext cx="21894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160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13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nal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6122" b="-56122"/>
          <a:stretch>
            <a:fillRect/>
          </a:stretch>
        </p:blipFill>
        <p:spPr>
          <a:xfrm>
            <a:off x="457200" y="457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944691" y="4191000"/>
            <a:ext cx="3254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t = 260 (final)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Simulation, n = 1000, w =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90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to O(w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Firewall incubators are common</a:t>
            </a:r>
          </a:p>
        </p:txBody>
      </p:sp>
    </p:spTree>
    <p:extLst>
      <p:ext uri="{BB962C8B-B14F-4D97-AF65-F5344CB8AC3E}">
        <p14:creationId xmlns="" xmlns:p14="http://schemas.microsoft.com/office/powerpoint/2010/main" val="36972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Incubators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0" y="3653135"/>
            <a:ext cx="91440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824777" y="3543598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44647" y="3543598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04907" y="3543598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65167" y="3543598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85037" y="3543598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945297" y="3543598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5557" y="3543598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25427" y="3543598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424127" y="3543598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704257" y="3543598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264517" y="3543598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84387" y="3543598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90775" y="3424535"/>
            <a:ext cx="1495425" cy="47625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24375" y="3424535"/>
            <a:ext cx="1495425" cy="47625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15728" y="2967335"/>
            <a:ext cx="1041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 sites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4749328" y="2971800"/>
            <a:ext cx="1041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 sites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914400" y="5029200"/>
            <a:ext cx="7091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Definition</a:t>
            </a:r>
            <a:r>
              <a:rPr lang="en-US" sz="2400" dirty="0" smtClean="0"/>
              <a:t>. The </a:t>
            </a:r>
            <a:r>
              <a:rPr lang="en-US" sz="2400" dirty="0" smtClean="0">
                <a:solidFill>
                  <a:schemeClr val="accent2"/>
                </a:solidFill>
              </a:rPr>
              <a:t>bias</a:t>
            </a:r>
            <a:r>
              <a:rPr lang="en-US" sz="2400" dirty="0" smtClean="0"/>
              <a:t> of a site </a:t>
            </a:r>
            <a:r>
              <a:rPr lang="en-US" sz="2400" dirty="0" err="1" smtClean="0"/>
              <a:t>i</a:t>
            </a:r>
            <a:r>
              <a:rPr lang="en-US" sz="2400" dirty="0" smtClean="0"/>
              <a:t> at time t is the sum of the </a:t>
            </a:r>
            <a:br>
              <a:rPr lang="en-US" sz="2400" dirty="0" smtClean="0"/>
            </a:br>
            <a:r>
              <a:rPr lang="en-US" sz="2400" dirty="0" smtClean="0"/>
              <a:t>signs of sites in its neighborhood.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239855" y="3886200"/>
            <a:ext cx="4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724400" y="3886200"/>
            <a:ext cx="43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7620000" y="3886200"/>
            <a:ext cx="43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8305800" y="3886200"/>
            <a:ext cx="43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381000" y="3886200"/>
            <a:ext cx="43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2514600" y="3886200"/>
            <a:ext cx="4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1792055" y="3886200"/>
            <a:ext cx="4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1066800" y="3886200"/>
            <a:ext cx="4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3962400" y="3886200"/>
            <a:ext cx="4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5410200" y="3886200"/>
            <a:ext cx="4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6135455" y="3886200"/>
            <a:ext cx="4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6821255" y="3886200"/>
            <a:ext cx="4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3" name="Down Arrow 2"/>
          <p:cNvSpPr/>
          <p:nvPr/>
        </p:nvSpPr>
        <p:spPr>
          <a:xfrm>
            <a:off x="4038600" y="2895600"/>
            <a:ext cx="381000" cy="4572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3584559" y="2362200"/>
            <a:ext cx="1292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Bias = +3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4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51" grpId="0"/>
      <p:bldP spid="52" grpId="0"/>
      <p:bldP spid="53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Incubators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3881735"/>
            <a:ext cx="135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w+1 sites</a:t>
            </a:r>
            <a:endParaRPr lang="en-US" sz="2400" dirty="0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0" y="3424535"/>
            <a:ext cx="9144000" cy="476250"/>
            <a:chOff x="1798320" y="2362200"/>
            <a:chExt cx="5852160" cy="304800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1798320" y="2508504"/>
              <a:ext cx="585216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249896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012265" y="243840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487527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37003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299372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774634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824110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586479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061741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111217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873586" y="243840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348848" y="243840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398324" y="243840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160693" y="243840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635955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923062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388575" y="243840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913313" y="243840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675682" y="243840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150944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200420" y="243840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62789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38051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725158" y="243840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66288" y="2362200"/>
              <a:ext cx="1200912" cy="304800"/>
            </a:xfrm>
            <a:prstGeom prst="rect">
              <a:avLst/>
            </a:prstGeom>
            <a:noFill/>
            <a:ln w="381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181600" y="2362200"/>
              <a:ext cx="1200912" cy="304800"/>
            </a:xfrm>
            <a:prstGeom prst="rect">
              <a:avLst/>
            </a:prstGeom>
            <a:noFill/>
            <a:ln w="381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583049" y="3881735"/>
            <a:ext cx="135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w+1 sites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2250988" y="2891135"/>
            <a:ext cx="133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defender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562600" y="2891135"/>
            <a:ext cx="133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defender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3962400" y="2891135"/>
            <a:ext cx="116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internal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485775" y="3424535"/>
            <a:ext cx="1495425" cy="47625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3424535"/>
            <a:ext cx="1495425" cy="47625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23572" y="2891135"/>
            <a:ext cx="120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attacker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315200" y="2891135"/>
            <a:ext cx="120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attacker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710728" y="3886200"/>
            <a:ext cx="1041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 sites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7411849" y="3886200"/>
            <a:ext cx="1041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 sites</a:t>
            </a:r>
            <a:endParaRPr lang="en-US" sz="2400" dirty="0"/>
          </a:p>
        </p:txBody>
      </p:sp>
      <p:sp>
        <p:nvSpPr>
          <p:cNvPr id="63" name="Left Brace 62"/>
          <p:cNvSpPr/>
          <p:nvPr/>
        </p:nvSpPr>
        <p:spPr>
          <a:xfrm rot="5400000">
            <a:off x="1905000" y="1143000"/>
            <a:ext cx="533400" cy="3276600"/>
          </a:xfrm>
          <a:prstGeom prst="leftBrace">
            <a:avLst>
              <a:gd name="adj1" fmla="val 5607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Brace 63"/>
          <p:cNvSpPr/>
          <p:nvPr/>
        </p:nvSpPr>
        <p:spPr>
          <a:xfrm rot="5400000">
            <a:off x="6705600" y="1143000"/>
            <a:ext cx="533400" cy="3276600"/>
          </a:xfrm>
          <a:prstGeom prst="leftBrace">
            <a:avLst>
              <a:gd name="adj1" fmla="val 5607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905000" y="2057400"/>
            <a:ext cx="59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left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6619133" y="2057400"/>
            <a:ext cx="772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right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381000" y="4572000"/>
            <a:ext cx="8507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Definition</a:t>
            </a:r>
            <a:r>
              <a:rPr lang="en-US" sz="2400" dirty="0" smtClean="0"/>
              <a:t>. A </a:t>
            </a:r>
            <a:r>
              <a:rPr lang="en-US" sz="2400" dirty="0" smtClean="0">
                <a:solidFill>
                  <a:schemeClr val="accent2"/>
                </a:solidFill>
              </a:rPr>
              <a:t>firewall incubator</a:t>
            </a:r>
            <a:r>
              <a:rPr lang="en-US" sz="2400" dirty="0" smtClean="0"/>
              <a:t> is a sequence of 3 biased blocks – </a:t>
            </a:r>
            <a:br>
              <a:rPr lang="en-US" sz="2400" dirty="0" smtClean="0"/>
            </a:br>
            <a:r>
              <a:rPr lang="en-US" sz="2400" dirty="0" smtClean="0"/>
              <a:t>left defender of length w+1, internal, right defender of length w+1.</a:t>
            </a:r>
          </a:p>
          <a:p>
            <a:r>
              <a:rPr lang="en-US" sz="2400" dirty="0" smtClean="0"/>
              <a:t>At least 2w + 2 sites, where the bias of every site is &gt; w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935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9" grpId="0"/>
      <p:bldP spid="61" grpId="0"/>
      <p:bldP spid="62" grpId="0"/>
      <p:bldP spid="63" grpId="0" animBg="1"/>
      <p:bldP spid="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a Firewall Incubator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Lemma</a:t>
            </a:r>
            <a:r>
              <a:rPr lang="en-US" dirty="0" smtClean="0"/>
              <a:t>. For any 6w consecutive sites, there’s a constant probability that a uniformly random labeling of sites contains a firewall incubator.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Proof Sketch</a:t>
            </a:r>
            <a:r>
              <a:rPr lang="en-US" dirty="0" smtClean="0"/>
              <a:t>. Random walks + central limit theorem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791665" y="4038600"/>
            <a:ext cx="4675935" cy="2057400"/>
            <a:chOff x="1572465" y="4572000"/>
            <a:chExt cx="4675935" cy="2057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514600" y="4648200"/>
              <a:ext cx="0" cy="198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14600" y="58674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14600" y="5410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14600" y="48006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4600" y="54102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667000" y="54102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819400" y="52578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2971800" y="52578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3124200" y="54102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276600" y="55626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3429000" y="57150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3581400" y="58674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>
              <a:off x="3733800" y="5867401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>
              <a:off x="3886200" y="5715001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>
              <a:off x="4038600" y="5562601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91000" y="55626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343400" y="55626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495800" y="54102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648200" y="52578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800600" y="51054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4953000" y="5105399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>
              <a:off x="5105400" y="5105401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>
              <a:off x="5257800" y="4953001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10200" y="49530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562600" y="49530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715000" y="48006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867400" y="46482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514600" y="61722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2667000" y="61722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2819400" y="63246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2971800" y="6324600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3124200" y="6172201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3276600" y="6019801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3429000" y="5867401"/>
              <a:ext cx="152400" cy="15240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133600" y="5181600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6400" y="4572000"/>
              <a:ext cx="847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5w</a:t>
              </a:r>
              <a:r>
                <a:rPr lang="en-US" sz="2400" baseline="30000" dirty="0" smtClean="0"/>
                <a:t>1/2</a:t>
              </a:r>
              <a:endParaRPr lang="en-US" sz="2400" baseline="30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72465" y="5650468"/>
              <a:ext cx="942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-2w</a:t>
              </a:r>
              <a:r>
                <a:rPr lang="en-US" sz="2400" baseline="30000" dirty="0" smtClean="0"/>
                <a:t>1/2</a:t>
              </a:r>
              <a:endParaRPr lang="en-US" sz="2400" baseline="30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807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to O(w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Firewall incubators are common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an event in which an incubator deterministically becomes a firewall</a:t>
            </a:r>
          </a:p>
        </p:txBody>
      </p:sp>
    </p:spTree>
    <p:extLst>
      <p:ext uri="{BB962C8B-B14F-4D97-AF65-F5344CB8AC3E}">
        <p14:creationId xmlns="" xmlns:p14="http://schemas.microsoft.com/office/powerpoint/2010/main" val="36972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of a Firewall Incubator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2710159"/>
            <a:ext cx="91440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824777" y="2600622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4464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0490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65167" y="2600622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8503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4529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5557" y="2600622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25427" y="2600622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2412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04257" y="2600622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6451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8438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2433935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1447800"/>
            <a:ext cx="1375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attacker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1447800"/>
            <a:ext cx="152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defender</a:t>
            </a:r>
            <a:endParaRPr lang="en-US" sz="2800" dirty="0"/>
          </a:p>
        </p:txBody>
      </p:sp>
      <p:sp>
        <p:nvSpPr>
          <p:cNvPr id="22" name="Up Arrow 21"/>
          <p:cNvSpPr/>
          <p:nvPr/>
        </p:nvSpPr>
        <p:spPr>
          <a:xfrm>
            <a:off x="4724400" y="2967335"/>
            <a:ext cx="381000" cy="457200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05955" y="3500735"/>
            <a:ext cx="169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GOOD</a:t>
            </a:r>
            <a:r>
              <a:rPr lang="en-US" sz="2400" dirty="0" smtClean="0"/>
              <a:t> swap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9601200" y="2590800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1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0.1125 0.04699 0.225 0.09421 0.35729 0.09421 C 0.48958 0.09421 0.72187 0.02037 0.79409 4.07407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16 0.00139 C 0.05052 -0.04907 -0.08593 -0.09907 -0.20416 -0.09907 C -0.32239 -0.09907 -0.53107 0.02361 -0.52239 0.00139 " pathEditMode="fixed" rAng="0" ptsTypes="a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1700" y="1143000"/>
            <a:ext cx="4800600" cy="48006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3352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4495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54102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57150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3352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9144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12954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2209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54102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4495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77000" y="2209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2954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83621" y="2743200"/>
            <a:ext cx="32963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Start with a random</a:t>
            </a:r>
            <a:br>
              <a:rPr lang="en-US" sz="3000" dirty="0" smtClean="0"/>
            </a:br>
            <a:r>
              <a:rPr lang="en-US" sz="3000" dirty="0" smtClean="0"/>
              <a:t>coloring of the ring</a:t>
            </a:r>
          </a:p>
          <a:p>
            <a:pPr algn="ctr"/>
            <a:r>
              <a:rPr lang="en-US" sz="3000" dirty="0" smtClean="0"/>
              <a:t>n = size of ring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24737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of a Firewall Incubator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2710159"/>
            <a:ext cx="91440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82477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4464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0490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65167" y="2600622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8503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4529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5557" y="2600622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25427" y="2600622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2412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04257" y="2600622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6451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8438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2433935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1447800"/>
            <a:ext cx="1375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attacker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1447800"/>
            <a:ext cx="152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defender</a:t>
            </a:r>
            <a:endParaRPr lang="en-US" sz="2800" dirty="0"/>
          </a:p>
        </p:txBody>
      </p:sp>
      <p:sp>
        <p:nvSpPr>
          <p:cNvPr id="21" name="Up Arrow 20"/>
          <p:cNvSpPr/>
          <p:nvPr/>
        </p:nvSpPr>
        <p:spPr>
          <a:xfrm>
            <a:off x="1865376" y="2967335"/>
            <a:ext cx="381000" cy="457200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37985" y="3500735"/>
            <a:ext cx="1438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BAD</a:t>
            </a:r>
            <a:r>
              <a:rPr lang="en-US" sz="2400" dirty="0" smtClean="0"/>
              <a:t> swap</a:t>
            </a:r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-2362200" y="2514600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1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01 C 0.0941 -0.05208 0.1875 -0.10671 0.26545 -0.10555 C 0.34393 -0.10416 0.43889 -0.03264 0.47205 0.0134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254 C -0.08767 0.06226 -0.17795 0.12221 -0.2566 0.12013 C -0.33542 0.11805 -0.43143 0.08286 -0.47031 -0.0095 " pathEditMode="relative" ptsTypes="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of a Firewall Incubator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2710159"/>
            <a:ext cx="91440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824777" y="2600622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44647" y="2600622"/>
            <a:ext cx="214313" cy="2143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0490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65167" y="2600622"/>
            <a:ext cx="214313" cy="2143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8503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45297" y="2600622"/>
            <a:ext cx="214313" cy="21431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5557" y="2600622"/>
            <a:ext cx="214313" cy="2143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25427" y="2600622"/>
            <a:ext cx="214313" cy="2143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24127" y="2600622"/>
            <a:ext cx="214313" cy="2143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04257" y="2600622"/>
            <a:ext cx="214313" cy="214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64517" y="2600622"/>
            <a:ext cx="214313" cy="2143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84387" y="2600622"/>
            <a:ext cx="214313" cy="2143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2433935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8960" y="3886200"/>
            <a:ext cx="892504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Definition</a:t>
            </a:r>
            <a:r>
              <a:rPr lang="en-US" sz="2400" dirty="0" smtClean="0"/>
              <a:t>. The </a:t>
            </a:r>
            <a:r>
              <a:rPr lang="en-US" sz="2400" dirty="0" smtClean="0">
                <a:solidFill>
                  <a:schemeClr val="accent2"/>
                </a:solidFill>
              </a:rPr>
              <a:t>transcript </a:t>
            </a:r>
            <a:r>
              <a:rPr lang="en-US" sz="2400" dirty="0" smtClean="0"/>
              <a:t>is the sign-sequence obtained by associating</a:t>
            </a:r>
            <a:br>
              <a:rPr lang="en-US" sz="2400" dirty="0" smtClean="0"/>
            </a:br>
            <a:r>
              <a:rPr lang="en-US" sz="2400" dirty="0" smtClean="0"/>
              <a:t>each blue attacker with a +1, each green defender by a -1, and then</a:t>
            </a:r>
            <a:br>
              <a:rPr lang="en-US" sz="2400" dirty="0" smtClean="0"/>
            </a:br>
            <a:r>
              <a:rPr lang="en-US" sz="2400" dirty="0" smtClean="0"/>
              <a:t>listing signs in reverse-order of when individuals move.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676400" y="1447800"/>
            <a:ext cx="1375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attacker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3600" y="1447800"/>
            <a:ext cx="152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defender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828800" y="2891135"/>
            <a:ext cx="4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724400" y="2891135"/>
            <a:ext cx="43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7566115" y="2895600"/>
            <a:ext cx="43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39855" y="2895600"/>
            <a:ext cx="4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962400" y="2895600"/>
            <a:ext cx="4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869142" y="2057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16942" y="2057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002742" y="2057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4742" y="2057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660342" y="2057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" y="2057400"/>
            <a:ext cx="155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swap time: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2891135"/>
            <a:ext cx="76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sign: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514600" y="3429000"/>
            <a:ext cx="356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transcript: +1, -1, +1, +1, -1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18960" y="5257800"/>
            <a:ext cx="8743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Proposition</a:t>
            </a:r>
            <a:r>
              <a:rPr lang="en-US" sz="2400" dirty="0" smtClean="0"/>
              <a:t>. If the partial sums of a transcript are non-negative, then</a:t>
            </a:r>
          </a:p>
          <a:p>
            <a:r>
              <a:rPr lang="en-US" sz="2400" dirty="0" smtClean="0"/>
              <a:t>the firewall incubator becomes a firewall</a:t>
            </a:r>
          </a:p>
        </p:txBody>
      </p:sp>
    </p:spTree>
    <p:extLst>
      <p:ext uri="{BB962C8B-B14F-4D97-AF65-F5344CB8AC3E}">
        <p14:creationId xmlns="" xmlns:p14="http://schemas.microsoft.com/office/powerpoint/2010/main" val="18753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to O(w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Firewall incubators are common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an event in which an incubator deterministically becomes a firewall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Assuming swap order is random, this event happens</a:t>
            </a:r>
          </a:p>
        </p:txBody>
      </p:sp>
    </p:spTree>
    <p:extLst>
      <p:ext uri="{BB962C8B-B14F-4D97-AF65-F5344CB8AC3E}">
        <p14:creationId xmlns="" xmlns:p14="http://schemas.microsoft.com/office/powerpoint/2010/main" val="36972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of a Firewall Incubator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 smtClean="0">
                <a:solidFill>
                  <a:schemeClr val="bg2"/>
                </a:solidFill>
              </a:rPr>
              <a:t>Ballot Theorem</a:t>
            </a:r>
            <a:r>
              <a:rPr lang="en-US" sz="2900" dirty="0" smtClean="0"/>
              <a:t>. With probability </a:t>
            </a:r>
            <a:r>
              <a:rPr lang="en-US" sz="2900" dirty="0">
                <a:solidFill>
                  <a:schemeClr val="accent2"/>
                </a:solidFill>
              </a:rPr>
              <a:t>(A – D)/(A + D</a:t>
            </a:r>
            <a:r>
              <a:rPr lang="en-US" sz="2900" dirty="0" smtClean="0">
                <a:solidFill>
                  <a:schemeClr val="accent2"/>
                </a:solidFill>
              </a:rPr>
              <a:t>)</a:t>
            </a:r>
            <a:r>
              <a:rPr lang="en-US" sz="2900" dirty="0" smtClean="0"/>
              <a:t>, all the partial sums of a random permutation of </a:t>
            </a:r>
            <a:br>
              <a:rPr lang="en-US" sz="2900" dirty="0" smtClean="0"/>
            </a:br>
            <a:r>
              <a:rPr lang="en-US" sz="2900" dirty="0" smtClean="0"/>
              <a:t>A +1’s and D -1’s are positive.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Firewall incubator definition implies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A-D ≥ Ɵ(w</a:t>
            </a:r>
            <a:r>
              <a:rPr lang="en-US" sz="2900" baseline="30000" dirty="0" smtClean="0"/>
              <a:t>0.5</a:t>
            </a:r>
            <a:r>
              <a:rPr lang="en-US" sz="2900" dirty="0" smtClean="0"/>
              <a:t>)	(bias condition of incubator)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A+D ≤ Ɵ(w)	(length of attacker + defender)</a:t>
            </a:r>
          </a:p>
          <a:p>
            <a:pPr marL="514350" indent="-514350">
              <a:buNone/>
            </a:pPr>
            <a:r>
              <a:rPr lang="en-US" sz="2900" dirty="0" smtClean="0"/>
              <a:t>Each defender survives with probability </a:t>
            </a:r>
            <a:r>
              <a:rPr lang="el-GR" sz="2900" dirty="0" smtClean="0"/>
              <a:t>Ω</a:t>
            </a:r>
            <a:r>
              <a:rPr lang="en-US" sz="2900" dirty="0" smtClean="0"/>
              <a:t>(1/w</a:t>
            </a:r>
            <a:r>
              <a:rPr lang="en-US" sz="2900" baseline="30000" dirty="0" smtClean="0"/>
              <a:t>0.5</a:t>
            </a:r>
            <a:r>
              <a:rPr lang="en-US" sz="2900" dirty="0" smtClean="0"/>
              <a:t>)</a:t>
            </a:r>
          </a:p>
          <a:p>
            <a:pPr marL="514350" indent="-514350">
              <a:buNone/>
            </a:pPr>
            <a:r>
              <a:rPr lang="en-US" sz="2900" dirty="0" smtClean="0"/>
              <a:t>Incubator becomes a firewall with probability </a:t>
            </a:r>
            <a:r>
              <a:rPr lang="el-GR" sz="2900" dirty="0" smtClean="0"/>
              <a:t>Ω</a:t>
            </a:r>
            <a:r>
              <a:rPr lang="en-US" sz="2900" dirty="0" smtClean="0"/>
              <a:t>(1/w)</a:t>
            </a:r>
          </a:p>
        </p:txBody>
      </p:sp>
    </p:spTree>
    <p:extLst>
      <p:ext uri="{BB962C8B-B14F-4D97-AF65-F5344CB8AC3E}">
        <p14:creationId xmlns="" xmlns:p14="http://schemas.microsoft.com/office/powerpoint/2010/main" val="31171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to O(w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Firewall incubators are common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an event in which an incubator deterministically becomes a firewall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Assuming swap order is random, this event happens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Swap order is close to random</a:t>
            </a:r>
          </a:p>
        </p:txBody>
      </p:sp>
    </p:spTree>
    <p:extLst>
      <p:ext uri="{BB962C8B-B14F-4D97-AF65-F5344CB8AC3E}">
        <p14:creationId xmlns="" xmlns:p14="http://schemas.microsoft.com/office/powerpoint/2010/main" val="36972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of a Firewall Incubator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 flipV="1">
            <a:off x="2444541" y="1682541"/>
            <a:ext cx="4184859" cy="4184859"/>
            <a:chOff x="2444541" y="1682541"/>
            <a:chExt cx="4184859" cy="4184859"/>
          </a:xfrm>
        </p:grpSpPr>
        <p:sp>
          <p:nvSpPr>
            <p:cNvPr id="5" name="Oval 4"/>
            <p:cNvSpPr/>
            <p:nvPr/>
          </p:nvSpPr>
          <p:spPr>
            <a:xfrm>
              <a:off x="2519194" y="1785545"/>
              <a:ext cx="3956259" cy="395625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44541" y="3692069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95732" y="4634036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386507" y="5387609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391272" y="56388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00800" y="3692069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391272" y="1682541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386507" y="19812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95732" y="26670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10200" y="53340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96000" y="46482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149609" y="2750103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21631" y="199653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86200" y="1752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71800" y="2286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514600" y="3124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514600" y="4191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791200" y="5029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53000" y="5562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5562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971800" y="50292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324600" y="4191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324600" y="3200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67400" y="23622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953000" y="1752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Block Arc 37"/>
          <p:cNvSpPr/>
          <p:nvPr/>
        </p:nvSpPr>
        <p:spPr>
          <a:xfrm rot="1039469">
            <a:off x="2242375" y="1415225"/>
            <a:ext cx="4572000" cy="4572000"/>
          </a:xfrm>
          <a:prstGeom prst="blockArc">
            <a:avLst>
              <a:gd name="adj1" fmla="val 11023541"/>
              <a:gd name="adj2" fmla="val 19255786"/>
              <a:gd name="adj3" fmla="val 16974"/>
            </a:avLst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7200" y="3200400"/>
            <a:ext cx="8382000" cy="2286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76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3600" dirty="0" smtClean="0"/>
              <a:t>Swaps are </a:t>
            </a:r>
            <a:r>
              <a:rPr lang="en-US" sz="3600" dirty="0" smtClean="0">
                <a:solidFill>
                  <a:schemeClr val="tx1"/>
                </a:solidFill>
              </a:rPr>
              <a:t>random </a:t>
            </a:r>
            <a:r>
              <a:rPr lang="en-US" sz="3600" dirty="0" smtClean="0"/>
              <a:t>if there is 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2"/>
                </a:solidFill>
              </a:rPr>
              <a:t># unhappy green = # unhappy blue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2812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Wormald’s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000" dirty="0" smtClean="0"/>
              <a:t>We show numbers are approx. equal using </a:t>
            </a:r>
            <a:r>
              <a:rPr lang="en-US" sz="3000" dirty="0" err="1" smtClean="0"/>
              <a:t>Wormald’s</a:t>
            </a:r>
            <a:r>
              <a:rPr lang="en-US" sz="3000" dirty="0" smtClean="0"/>
              <a:t> theorem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2"/>
                </a:solidFill>
              </a:rPr>
              <a:t>Theorem</a:t>
            </a:r>
            <a:r>
              <a:rPr lang="en-US" sz="3000" dirty="0" smtClean="0"/>
              <a:t> [</a:t>
            </a:r>
            <a:r>
              <a:rPr lang="en-US" sz="3000" dirty="0" err="1" smtClean="0"/>
              <a:t>Wormald</a:t>
            </a:r>
            <a:r>
              <a:rPr lang="en-US" sz="3000" dirty="0" smtClean="0"/>
              <a:t>]. Under suitable technical conditions, a discrete-time stochastic process is well approximated by the solution of a continuous-time differential equation</a:t>
            </a:r>
          </a:p>
          <a:p>
            <a:pPr marL="0" indent="0"/>
            <a:r>
              <a:rPr lang="en-US" sz="3000" dirty="0" smtClean="0"/>
              <a:t>Technically non-trivial due to complications with infinite differential equations</a:t>
            </a:r>
          </a:p>
          <a:p>
            <a:pPr marL="0" indent="0"/>
            <a:r>
              <a:rPr lang="en-US" sz="3000" dirty="0" smtClean="0"/>
              <a:t>Don’t need to solve diff. eq., only exploit symmetry</a:t>
            </a:r>
          </a:p>
        </p:txBody>
      </p:sp>
    </p:spTree>
    <p:extLst>
      <p:ext uri="{BB962C8B-B14F-4D97-AF65-F5344CB8AC3E}">
        <p14:creationId xmlns="" xmlns:p14="http://schemas.microsoft.com/office/powerpoint/2010/main" val="37759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3000" dirty="0" smtClean="0"/>
              <a:t>Firewall incubators occur every O(w) locations</a:t>
            </a:r>
          </a:p>
          <a:p>
            <a:pPr marL="514350" indent="-514350" algn="ctr">
              <a:buNone/>
            </a:pPr>
            <a:r>
              <a:rPr lang="en-US" sz="3000" dirty="0" smtClean="0"/>
              <a:t>+</a:t>
            </a:r>
          </a:p>
          <a:p>
            <a:pPr marL="514350" indent="-514350" algn="ctr">
              <a:buNone/>
            </a:pPr>
            <a:r>
              <a:rPr lang="en-US" sz="3000" dirty="0" smtClean="0"/>
              <a:t>Incubator becomes firewall with probability </a:t>
            </a:r>
            <a:r>
              <a:rPr lang="el-GR" sz="3000" dirty="0" smtClean="0"/>
              <a:t>Ω </a:t>
            </a:r>
            <a:r>
              <a:rPr lang="en-US" sz="3000" dirty="0" smtClean="0"/>
              <a:t>(1/w)</a:t>
            </a:r>
          </a:p>
          <a:p>
            <a:pPr marL="514350" indent="-514350" algn="ctr">
              <a:buNone/>
            </a:pPr>
            <a:r>
              <a:rPr lang="en-US" sz="3000" dirty="0" smtClean="0"/>
              <a:t>=</a:t>
            </a:r>
          </a:p>
          <a:p>
            <a:pPr marL="514350" indent="-514350" algn="ctr">
              <a:buNone/>
            </a:pPr>
            <a:r>
              <a:rPr lang="en-US" sz="3000" dirty="0" smtClean="0"/>
              <a:t>Firewalls occur every O(w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) locations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72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better bound on run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Theorem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2"/>
                </a:solidFill>
              </a:rPr>
              <a:t>Ave run length in final state is O(w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Proof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Expect to look O(w</a:t>
            </a:r>
            <a:r>
              <a:rPr lang="en-US" baseline="30000" dirty="0" smtClean="0"/>
              <a:t>2</a:t>
            </a:r>
            <a:r>
              <a:rPr lang="en-US" dirty="0" smtClean="0"/>
              <a:t>) steps before we find a blue firewall in both directions</a:t>
            </a:r>
          </a:p>
          <a:p>
            <a:r>
              <a:rPr lang="en-US" dirty="0" smtClean="0"/>
              <a:t>Bounds length of a green firewall containing site</a:t>
            </a:r>
          </a:p>
          <a:p>
            <a:r>
              <a:rPr lang="en-US" dirty="0" smtClean="0"/>
              <a:t>Symmetric for a blue firewall containing site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3400424"/>
            <a:ext cx="91440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88951" y="3290887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443707" y="2743200"/>
            <a:ext cx="3048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22418" y="2209800"/>
            <a:ext cx="1687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random site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91200" y="3886200"/>
            <a:ext cx="2756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look for blue firewall</a:t>
            </a:r>
            <a:endParaRPr lang="en-US" sz="2400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6986652" y="1730494"/>
            <a:ext cx="304800" cy="3935134"/>
          </a:xfrm>
          <a:prstGeom prst="leftBrace">
            <a:avLst>
              <a:gd name="adj1" fmla="val 256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3888" y="3886200"/>
            <a:ext cx="277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look for blue firewall</a:t>
            </a:r>
            <a:endParaRPr lang="en-US" sz="2400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1891662" y="1644851"/>
            <a:ext cx="304800" cy="4087534"/>
          </a:xfrm>
          <a:prstGeom prst="leftBrace">
            <a:avLst>
              <a:gd name="adj1" fmla="val 256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97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000" dirty="0" smtClean="0"/>
              <a:t>First rigorous analysis of Schelling’s segregation model on one-dimensional ring</a:t>
            </a:r>
          </a:p>
          <a:p>
            <a:pPr marL="0" indent="0"/>
            <a:r>
              <a:rPr lang="en-US" sz="3000" dirty="0" smtClean="0"/>
              <a:t>Demonstrated that only local, modest segregation occurs</a:t>
            </a:r>
          </a:p>
          <a:p>
            <a:pPr marL="400050" lvl="1" indent="0"/>
            <a:r>
              <a:rPr lang="en-US" sz="2600" dirty="0" smtClean="0"/>
              <a:t>Average run length is independent of n and poly(w</a:t>
            </a:r>
            <a:r>
              <a:rPr lang="en-US" sz="2600" dirty="0" smtClean="0"/>
              <a:t>)</a:t>
            </a:r>
          </a:p>
          <a:p>
            <a:pPr marL="400050" lvl="1" indent="0"/>
            <a:r>
              <a:rPr lang="en-US" sz="2600" dirty="0" smtClean="0"/>
              <a:t>Subsequent work: Ɵ(w) run length</a:t>
            </a:r>
            <a:endParaRPr lang="en-U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37759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/>
          <p:cNvSpPr/>
          <p:nvPr/>
        </p:nvSpPr>
        <p:spPr>
          <a:xfrm rot="9055707">
            <a:off x="2123075" y="1923331"/>
            <a:ext cx="5516373" cy="4486693"/>
          </a:xfrm>
          <a:prstGeom prst="blockArc">
            <a:avLst>
              <a:gd name="adj1" fmla="val 10978706"/>
              <a:gd name="adj2" fmla="val 21547072"/>
              <a:gd name="adj3" fmla="val 21771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71700" y="1143000"/>
            <a:ext cx="4800600" cy="48006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3352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4495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54102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57150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3352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9144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12954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2209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54102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4495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77000" y="2209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2954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62780" y="2590800"/>
            <a:ext cx="35380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Happy if at least 50% </a:t>
            </a:r>
          </a:p>
          <a:p>
            <a:pPr algn="ctr"/>
            <a:r>
              <a:rPr lang="en-US" sz="3000" dirty="0" smtClean="0"/>
              <a:t>like-colored </a:t>
            </a:r>
            <a:br>
              <a:rPr lang="en-US" sz="3000" dirty="0" smtClean="0"/>
            </a:br>
            <a:r>
              <a:rPr lang="en-US" sz="3000" dirty="0" smtClean="0"/>
              <a:t>near neighbors.</a:t>
            </a:r>
          </a:p>
          <a:p>
            <a:pPr algn="ctr"/>
            <a:r>
              <a:rPr lang="en-US" sz="3000" dirty="0" smtClean="0"/>
              <a:t>w = window size</a:t>
            </a:r>
            <a:endParaRPr lang="en-US" sz="3000" dirty="0"/>
          </a:p>
        </p:txBody>
      </p:sp>
      <p:sp>
        <p:nvSpPr>
          <p:cNvPr id="18" name="Right Arrow 17"/>
          <p:cNvSpPr/>
          <p:nvPr/>
        </p:nvSpPr>
        <p:spPr>
          <a:xfrm>
            <a:off x="1219200" y="3352800"/>
            <a:ext cx="533400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383380">
            <a:off x="6942560" y="1794622"/>
            <a:ext cx="533400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7315200" y="3352800"/>
            <a:ext cx="533400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2295193">
            <a:off x="6853291" y="4663091"/>
            <a:ext cx="533400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3988626">
            <a:off x="5943583" y="5836915"/>
            <a:ext cx="533400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489029">
            <a:off x="5940651" y="806676"/>
            <a:ext cx="533400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7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525963"/>
          </a:xfrm>
        </p:spPr>
        <p:txBody>
          <a:bodyPr/>
          <a:lstStyle/>
          <a:p>
            <a:r>
              <a:rPr lang="en-US" dirty="0" smtClean="0"/>
              <a:t>Vary parameters (proportion and number of types, tolerance)</a:t>
            </a:r>
          </a:p>
          <a:p>
            <a:r>
              <a:rPr lang="en-US" dirty="0" smtClean="0"/>
              <a:t>Study segregation on other graphs</a:t>
            </a:r>
          </a:p>
          <a:p>
            <a:pPr lvl="1"/>
            <a:r>
              <a:rPr lang="en-US" dirty="0" smtClean="0"/>
              <a:t>2D grid</a:t>
            </a:r>
          </a:p>
          <a:p>
            <a:endParaRPr lang="en-US" dirty="0"/>
          </a:p>
        </p:txBody>
      </p:sp>
      <p:pic>
        <p:nvPicPr>
          <p:cNvPr id="5" name="Content Placeholder 3" descr="t50_eq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915" r="-40915"/>
          <a:stretch>
            <a:fillRect/>
          </a:stretch>
        </p:blipFill>
        <p:spPr>
          <a:xfrm>
            <a:off x="1447800" y="3440452"/>
            <a:ext cx="5791200" cy="3184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7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1700" y="1143000"/>
            <a:ext cx="4800600" cy="48006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3352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4495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54102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57150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3352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9144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12954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2209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54102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4495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77000" y="2209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2954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55929" y="2789872"/>
            <a:ext cx="45952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At each time step, swap</a:t>
            </a:r>
          </a:p>
          <a:p>
            <a:pPr algn="ctr"/>
            <a:r>
              <a:rPr lang="en-US" sz="3000" dirty="0" smtClean="0"/>
              <a:t>position of two unhappy</a:t>
            </a:r>
          </a:p>
          <a:p>
            <a:pPr algn="ctr"/>
            <a:r>
              <a:rPr lang="en-US" sz="3000" dirty="0" smtClean="0"/>
              <a:t>individuals of opposite color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219200" y="3352800"/>
            <a:ext cx="533400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7315200" y="3352800"/>
            <a:ext cx="533400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7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417 C 0.08473 -0.06805 0.17084 -0.13958 0.25903 -0.14027 C 0.3474 -0.14027 0.48386 -0.02129 0.52848 -0.0016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2084E-6 C -0.09948 0.05922 -0.19878 0.11867 -0.28645 0.11936 C -0.37413 0.12005 -0.50329 0.02406 -0.52569 0.00416 " pathEditMode="relative" ptsTypes="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1700" y="1143000"/>
            <a:ext cx="4800600" cy="48006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3352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4495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54102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57150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3352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9144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12954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2209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54102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4495800"/>
            <a:ext cx="381000" cy="381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77000" y="22098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295400"/>
            <a:ext cx="381000" cy="381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51000" y="2743200"/>
            <a:ext cx="36050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Segregation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run-lengths in </a:t>
            </a:r>
            <a:br>
              <a:rPr lang="en-US" sz="3200" dirty="0" smtClean="0"/>
            </a:br>
            <a:r>
              <a:rPr lang="en-US" sz="3200" dirty="0" smtClean="0"/>
              <a:t>stable configuration</a:t>
            </a:r>
            <a:endParaRPr lang="en-US" sz="3200" dirty="0"/>
          </a:p>
        </p:txBody>
      </p:sp>
      <p:sp>
        <p:nvSpPr>
          <p:cNvPr id="2" name="Donut 1"/>
          <p:cNvSpPr/>
          <p:nvPr/>
        </p:nvSpPr>
        <p:spPr>
          <a:xfrm>
            <a:off x="1676400" y="685800"/>
            <a:ext cx="5791200" cy="5791200"/>
          </a:xfrm>
          <a:prstGeom prst="donut">
            <a:avLst>
              <a:gd name="adj" fmla="val 15892"/>
            </a:avLst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33800" y="807720"/>
            <a:ext cx="274320" cy="86868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52600" y="4038600"/>
            <a:ext cx="914400" cy="30480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733800" y="5486400"/>
            <a:ext cx="304800" cy="83820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77000" y="4038600"/>
            <a:ext cx="914400" cy="30480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15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1167824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Local dynamics lead to segregation.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Schelling’s experiment: n = 70, w = 4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Average run length: 12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28600"/>
            <a:ext cx="7412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Schelling’s Experimental Result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886788" y="3048000"/>
            <a:ext cx="7419012" cy="3124200"/>
            <a:chOff x="533400" y="2971400"/>
            <a:chExt cx="8324721" cy="3505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2971800"/>
              <a:ext cx="3429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2971400"/>
              <a:ext cx="3524121" cy="35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ight Arrow 7"/>
            <p:cNvSpPr/>
            <p:nvPr/>
          </p:nvSpPr>
          <p:spPr>
            <a:xfrm>
              <a:off x="4114800" y="4191000"/>
              <a:ext cx="9906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293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Is run length a function of n or w?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3200" dirty="0" smtClean="0"/>
              <a:t>Global vs. local segregation</a:t>
            </a:r>
          </a:p>
          <a:p>
            <a:pPr marL="514350" indent="-514350"/>
            <a:r>
              <a:rPr lang="en-US" dirty="0" smtClean="0"/>
              <a:t>If function of w, polynomial vs. exponential?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ENOVO20USER@YFUERHPFUVWXY5MJ" val="3082"/>
</p:tagLst>
</file>

<file path=ppt/theme/theme1.xml><?xml version="1.0" encoding="utf-8"?>
<a:theme xmlns:a="http://schemas.openxmlformats.org/drawingml/2006/main" name="Standard Slides">
  <a:themeElements>
    <a:clrScheme name="Custom 6">
      <a:dk1>
        <a:srgbClr val="FFFFFF"/>
      </a:dk1>
      <a:lt1>
        <a:srgbClr val="000000"/>
      </a:lt1>
      <a:dk2>
        <a:srgbClr val="000099"/>
      </a:dk2>
      <a:lt2>
        <a:srgbClr val="FF6600"/>
      </a:lt2>
      <a:accent1>
        <a:srgbClr val="009900"/>
      </a:accent1>
      <a:accent2>
        <a:srgbClr val="FF3300"/>
      </a:accent2>
      <a:accent3>
        <a:srgbClr val="FF6600"/>
      </a:accent3>
      <a:accent4>
        <a:srgbClr val="FFFF00"/>
      </a:accent4>
      <a:accent5>
        <a:srgbClr val="00FF00"/>
      </a:accent5>
      <a:accent6>
        <a:srgbClr val="0000FF"/>
      </a:accent6>
      <a:hlink>
        <a:srgbClr val="6600FF"/>
      </a:hlink>
      <a:folHlink>
        <a:srgbClr val="66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Slides</Template>
  <TotalTime>41665</TotalTime>
  <Words>1981</Words>
  <Application>Microsoft Office PowerPoint</Application>
  <PresentationFormat>On-screen Show (4:3)</PresentationFormat>
  <Paragraphs>331</Paragraphs>
  <Slides>50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Standard Slides</vt:lpstr>
      <vt:lpstr>An Analysis of One-Dimensional Schelling Segregation</vt:lpstr>
      <vt:lpstr>Slide 2</vt:lpstr>
      <vt:lpstr>Slide 3</vt:lpstr>
      <vt:lpstr>Slide 4</vt:lpstr>
      <vt:lpstr>Slide 5</vt:lpstr>
      <vt:lpstr>Slide 6</vt:lpstr>
      <vt:lpstr>Slide 7</vt:lpstr>
      <vt:lpstr>Slide 8</vt:lpstr>
      <vt:lpstr>The Big Questions</vt:lpstr>
      <vt:lpstr>Slide 10</vt:lpstr>
      <vt:lpstr>Working our way up</vt:lpstr>
      <vt:lpstr>Techniques</vt:lpstr>
      <vt:lpstr>Convergence</vt:lpstr>
      <vt:lpstr>Working our way up</vt:lpstr>
      <vt:lpstr>An easy bound on run length</vt:lpstr>
      <vt:lpstr>Working our way up</vt:lpstr>
      <vt:lpstr>Techniques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Simulation, n = 1000, w = 10</vt:lpstr>
      <vt:lpstr>Four steps to O(w2) </vt:lpstr>
      <vt:lpstr>Firewall Incubators</vt:lpstr>
      <vt:lpstr>Firewall Incubators</vt:lpstr>
      <vt:lpstr>Birth of a Firewall Incubator</vt:lpstr>
      <vt:lpstr>Four steps to O(w2) </vt:lpstr>
      <vt:lpstr>Lifecycle of a Firewall Incubator</vt:lpstr>
      <vt:lpstr>Lifecycle of a Firewall Incubator</vt:lpstr>
      <vt:lpstr>Lifecycle of a Firewall Incubator</vt:lpstr>
      <vt:lpstr>Four steps to O(w2) </vt:lpstr>
      <vt:lpstr>Lifecycle of a Firewall Incubator</vt:lpstr>
      <vt:lpstr>Four steps to O(w2) </vt:lpstr>
      <vt:lpstr>Lifecycle of a Firewall Incubator</vt:lpstr>
      <vt:lpstr>Wormald’s Technique</vt:lpstr>
      <vt:lpstr>Slide 47</vt:lpstr>
      <vt:lpstr>An better bound on run length</vt:lpstr>
      <vt:lpstr>Summary</vt:lpstr>
      <vt:lpstr>Open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TEST COLOR TEST COLOR TEST COLOR TEST</dc:title>
  <dc:creator>Gautam</dc:creator>
  <cp:lastModifiedBy>Gautam</cp:lastModifiedBy>
  <cp:revision>1024</cp:revision>
  <dcterms:created xsi:type="dcterms:W3CDTF">2012-03-15T20:09:19Z</dcterms:created>
  <dcterms:modified xsi:type="dcterms:W3CDTF">2012-05-21T18:58:00Z</dcterms:modified>
</cp:coreProperties>
</file>